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1" r:id="rId1"/>
  </p:sldMasterIdLst>
  <p:notesMasterIdLst>
    <p:notesMasterId r:id="rId7"/>
  </p:notesMasterIdLst>
  <p:handoutMasterIdLst>
    <p:handoutMasterId r:id="rId8"/>
  </p:handoutMasterIdLst>
  <p:sldIdLst>
    <p:sldId id="653" r:id="rId2"/>
    <p:sldId id="665" r:id="rId3"/>
    <p:sldId id="666" r:id="rId4"/>
    <p:sldId id="667" r:id="rId5"/>
    <p:sldId id="66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5453">
          <p15:clr>
            <a:srgbClr val="A4A3A4"/>
          </p15:clr>
        </p15:guide>
        <p15:guide id="3" pos="671">
          <p15:clr>
            <a:srgbClr val="A4A3A4"/>
          </p15:clr>
        </p15:guide>
        <p15:guide id="4" pos="3713">
          <p15:clr>
            <a:srgbClr val="A4A3A4"/>
          </p15:clr>
        </p15:guide>
        <p15:guide id="5" pos="52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0"/>
    <a:srgbClr val="00529E"/>
    <a:srgbClr val="074290"/>
    <a:srgbClr val="99CC00"/>
    <a:srgbClr val="FF9933"/>
    <a:srgbClr val="CCFF66"/>
    <a:srgbClr val="996633"/>
    <a:srgbClr val="CCCC00"/>
    <a:srgbClr val="CC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8455" autoAdjust="0"/>
  </p:normalViewPr>
  <p:slideViewPr>
    <p:cSldViewPr snapToGrid="0" snapToObjects="1">
      <p:cViewPr varScale="1">
        <p:scale>
          <a:sx n="114" d="100"/>
          <a:sy n="114" d="100"/>
        </p:scale>
        <p:origin x="1560" y="60"/>
      </p:cViewPr>
      <p:guideLst>
        <p:guide orient="horz" pos="2148"/>
        <p:guide pos="5453"/>
        <p:guide pos="671"/>
        <p:guide pos="3713"/>
        <p:guide pos="5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90"/>
    </p:cViewPr>
  </p:sorterViewPr>
  <p:notesViewPr>
    <p:cSldViewPr snapToGrid="0" snapToObjects="1">
      <p:cViewPr varScale="1">
        <p:scale>
          <a:sx n="46" d="100"/>
          <a:sy n="46" d="100"/>
        </p:scale>
        <p:origin x="-3024" y="-10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36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88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BF116F6-5177-4C79-A7A1-8FE2DF683E62}" type="datetime1">
              <a:rPr lang="it-IT"/>
              <a:pPr>
                <a:defRPr/>
              </a:pPr>
              <a:t>21/03/2022</a:t>
            </a:fld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467" y="8677629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73" y="8677629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5D45C57-C79E-42EE-A99F-7F9E8AB0A8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58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36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8A0E955-8976-4FE1-8DD4-E6A2C6F20735}" type="datetime1">
              <a:rPr lang="it-IT"/>
              <a:pPr>
                <a:defRPr/>
              </a:pPr>
              <a:t>21/03/2022</a:t>
            </a:fld>
            <a:endParaRPr lang="it-IT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4492"/>
            <a:ext cx="5140960" cy="418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Fare clic per modificare gli stili del testo dello schema</a:t>
            </a:r>
          </a:p>
          <a:p>
            <a:pPr lvl="1"/>
            <a:r>
              <a:rPr lang="en-US" noProof="0"/>
              <a:t>Secondo livello</a:t>
            </a:r>
          </a:p>
          <a:p>
            <a:pPr lvl="2"/>
            <a:r>
              <a:rPr lang="en-US" noProof="0"/>
              <a:t>Terzo livello</a:t>
            </a:r>
          </a:p>
          <a:p>
            <a:pPr lvl="3"/>
            <a:r>
              <a:rPr lang="en-US" noProof="0"/>
              <a:t>Quarto livello</a:t>
            </a:r>
          </a:p>
          <a:p>
            <a:pPr lvl="4"/>
            <a:r>
              <a:rPr lang="en-US" noProof="0"/>
              <a:t>Quinto livello</a:t>
            </a:r>
            <a:endParaRPr lang="it-IT" noProof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3680" y="8831951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951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1FAFC98-5349-4706-A40E-53FF6E63AE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0765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8A0E955-8976-4FE1-8DD4-E6A2C6F20735}" type="datetime1">
              <a:rPr lang="it-IT" smtClean="0"/>
              <a:pPr>
                <a:defRPr/>
              </a:pPr>
              <a:t>21/03/2022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1FAFC98-5349-4706-A40E-53FF6E63AE9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82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6" descr="Prima_footer-giallo-v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2" descr="Prima_head-giallo-v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5" descr="bollin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238" y="62896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6" name="Rectangle 34"/>
          <p:cNvSpPr>
            <a:spLocks noGrp="1" noChangeArrowheads="1"/>
          </p:cNvSpPr>
          <p:nvPr>
            <p:ph type="ctrTitle"/>
          </p:nvPr>
        </p:nvSpPr>
        <p:spPr>
          <a:xfrm>
            <a:off x="250825" y="1700217"/>
            <a:ext cx="8569325" cy="2438400"/>
          </a:xfrm>
        </p:spPr>
        <p:txBody>
          <a:bodyPr/>
          <a:lstStyle>
            <a:lvl1pPr algn="ctr">
              <a:lnSpc>
                <a:spcPct val="100000"/>
              </a:lnSpc>
              <a:spcBef>
                <a:spcPct val="50000"/>
              </a:spcBef>
              <a:defRPr sz="4000">
                <a:latin typeface="Arial Black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258893" y="3617970"/>
            <a:ext cx="6769100" cy="175577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ct val="50000"/>
              </a:spcBef>
              <a:buFontTx/>
              <a:buNone/>
              <a:defRPr sz="2400" b="1"/>
            </a:lvl1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AC28E6E5-720B-49A9-A31C-61AD2852548A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84950" y="-200025"/>
            <a:ext cx="2170113" cy="622141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1438" y="-200025"/>
            <a:ext cx="6361112" cy="622141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6D8A2143-A474-41A9-BF19-65B7F3207DEB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CC17D421-9A28-4D59-8215-5CF798BAE91E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074" indent="0">
              <a:buNone/>
              <a:defRPr sz="1800"/>
            </a:lvl2pPr>
            <a:lvl3pPr marL="912148" indent="0">
              <a:buNone/>
              <a:defRPr sz="1600"/>
            </a:lvl3pPr>
            <a:lvl4pPr marL="1368233" indent="0">
              <a:buNone/>
              <a:defRPr sz="1400"/>
            </a:lvl4pPr>
            <a:lvl5pPr marL="1824308" indent="0">
              <a:buNone/>
              <a:defRPr sz="1400"/>
            </a:lvl5pPr>
            <a:lvl6pPr marL="2280395" indent="0">
              <a:buNone/>
              <a:defRPr sz="1400"/>
            </a:lvl6pPr>
            <a:lvl7pPr marL="2736466" indent="0">
              <a:buNone/>
              <a:defRPr sz="1400"/>
            </a:lvl7pPr>
            <a:lvl8pPr marL="3192566" indent="0">
              <a:buNone/>
              <a:defRPr sz="1400"/>
            </a:lvl8pPr>
            <a:lvl9pPr marL="3648616" indent="0">
              <a:buNone/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BEA2775C-F471-4661-A99A-375EFE0D7519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63575" y="1511304"/>
            <a:ext cx="3968750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84732" y="1511304"/>
            <a:ext cx="3970338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F654E2C6-F6A7-4C0C-B226-55AF619684FE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74" indent="0">
              <a:buNone/>
              <a:defRPr sz="2000" b="1"/>
            </a:lvl2pPr>
            <a:lvl3pPr marL="912148" indent="0">
              <a:buNone/>
              <a:defRPr sz="1800" b="1"/>
            </a:lvl3pPr>
            <a:lvl4pPr marL="1368233" indent="0">
              <a:buNone/>
              <a:defRPr sz="1600" b="1"/>
            </a:lvl4pPr>
            <a:lvl5pPr marL="1824308" indent="0">
              <a:buNone/>
              <a:defRPr sz="1600" b="1"/>
            </a:lvl5pPr>
            <a:lvl6pPr marL="2280395" indent="0">
              <a:buNone/>
              <a:defRPr sz="1600" b="1"/>
            </a:lvl6pPr>
            <a:lvl7pPr marL="2736466" indent="0">
              <a:buNone/>
              <a:defRPr sz="1600" b="1"/>
            </a:lvl7pPr>
            <a:lvl8pPr marL="3192566" indent="0">
              <a:buNone/>
              <a:defRPr sz="1600" b="1"/>
            </a:lvl8pPr>
            <a:lvl9pPr marL="3648616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74" indent="0">
              <a:buNone/>
              <a:defRPr sz="2000" b="1"/>
            </a:lvl2pPr>
            <a:lvl3pPr marL="912148" indent="0">
              <a:buNone/>
              <a:defRPr sz="1800" b="1"/>
            </a:lvl3pPr>
            <a:lvl4pPr marL="1368233" indent="0">
              <a:buNone/>
              <a:defRPr sz="1600" b="1"/>
            </a:lvl4pPr>
            <a:lvl5pPr marL="1824308" indent="0">
              <a:buNone/>
              <a:defRPr sz="1600" b="1"/>
            </a:lvl5pPr>
            <a:lvl6pPr marL="2280395" indent="0">
              <a:buNone/>
              <a:defRPr sz="1600" b="1"/>
            </a:lvl6pPr>
            <a:lvl7pPr marL="2736466" indent="0">
              <a:buNone/>
              <a:defRPr sz="1600" b="1"/>
            </a:lvl7pPr>
            <a:lvl8pPr marL="3192566" indent="0">
              <a:buNone/>
              <a:defRPr sz="1600" b="1"/>
            </a:lvl8pPr>
            <a:lvl9pPr marL="3648616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96CB3243-1221-4D2A-9870-AF5F13ECD238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7336983C-8A53-47EA-921E-3E4F0B250080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F1F0A628-9FB8-4F16-9454-CE028B4C04F4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5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10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57" y="14351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074" indent="0">
              <a:buNone/>
              <a:defRPr sz="1200"/>
            </a:lvl2pPr>
            <a:lvl3pPr marL="912148" indent="0">
              <a:buNone/>
              <a:defRPr sz="1000"/>
            </a:lvl3pPr>
            <a:lvl4pPr marL="1368233" indent="0">
              <a:buNone/>
              <a:defRPr sz="900"/>
            </a:lvl4pPr>
            <a:lvl5pPr marL="1824308" indent="0">
              <a:buNone/>
              <a:defRPr sz="900"/>
            </a:lvl5pPr>
            <a:lvl6pPr marL="2280395" indent="0">
              <a:buNone/>
              <a:defRPr sz="900"/>
            </a:lvl6pPr>
            <a:lvl7pPr marL="2736466" indent="0">
              <a:buNone/>
              <a:defRPr sz="900"/>
            </a:lvl7pPr>
            <a:lvl8pPr marL="3192566" indent="0">
              <a:buNone/>
              <a:defRPr sz="900"/>
            </a:lvl8pPr>
            <a:lvl9pPr marL="3648616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732900E1-B251-4E2B-879D-3A2D598408E8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074" indent="0">
              <a:buNone/>
              <a:defRPr sz="2800"/>
            </a:lvl2pPr>
            <a:lvl3pPr marL="912148" indent="0">
              <a:buNone/>
              <a:defRPr sz="2400"/>
            </a:lvl3pPr>
            <a:lvl4pPr marL="1368233" indent="0">
              <a:buNone/>
              <a:defRPr sz="2000"/>
            </a:lvl4pPr>
            <a:lvl5pPr marL="1824308" indent="0">
              <a:buNone/>
              <a:defRPr sz="2000"/>
            </a:lvl5pPr>
            <a:lvl6pPr marL="2280395" indent="0">
              <a:buNone/>
              <a:defRPr sz="2000"/>
            </a:lvl6pPr>
            <a:lvl7pPr marL="2736466" indent="0">
              <a:buNone/>
              <a:defRPr sz="2000"/>
            </a:lvl7pPr>
            <a:lvl8pPr marL="3192566" indent="0">
              <a:buNone/>
              <a:defRPr sz="2000"/>
            </a:lvl8pPr>
            <a:lvl9pPr marL="3648616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074" indent="0">
              <a:buNone/>
              <a:defRPr sz="1200"/>
            </a:lvl2pPr>
            <a:lvl3pPr marL="912148" indent="0">
              <a:buNone/>
              <a:defRPr sz="1000"/>
            </a:lvl3pPr>
            <a:lvl4pPr marL="1368233" indent="0">
              <a:buNone/>
              <a:defRPr sz="900"/>
            </a:lvl4pPr>
            <a:lvl5pPr marL="1824308" indent="0">
              <a:buNone/>
              <a:defRPr sz="900"/>
            </a:lvl5pPr>
            <a:lvl6pPr marL="2280395" indent="0">
              <a:buNone/>
              <a:defRPr sz="900"/>
            </a:lvl6pPr>
            <a:lvl7pPr marL="2736466" indent="0">
              <a:buNone/>
              <a:defRPr sz="900"/>
            </a:lvl7pPr>
            <a:lvl8pPr marL="3192566" indent="0">
              <a:buNone/>
              <a:defRPr sz="900"/>
            </a:lvl8pPr>
            <a:lvl9pPr marL="3648616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64E89121-B65B-4B18-A689-2F35BDD9AC73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5325" y="1905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4" tIns="45606" rIns="91214" bIns="45606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 eaLnBrk="0" hangingPunct="0"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950428FC-84A0-43AC-A198-A569FB596766}" type="slidenum">
              <a:rPr lang="it-IT">
                <a:solidFill>
                  <a:srgbClr val="B2B2B2"/>
                </a:solidFill>
              </a:rPr>
              <a:pPr eaLnBrk="0" hangingPunct="0"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7375525" y="-390525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214" tIns="45606" rIns="91214" bIns="45606">
            <a:spAutoFit/>
          </a:bodyPr>
          <a:lstStyle/>
          <a:p>
            <a:pPr eaLnBrk="0" hangingPunct="0">
              <a:defRPr/>
            </a:pPr>
            <a:endParaRPr lang="it-IT" sz="2800" i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468313" y="6583363"/>
            <a:ext cx="962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214" tIns="45606" rIns="91214" bIns="45606">
            <a:spAutoFit/>
          </a:bodyPr>
          <a:lstStyle/>
          <a:p>
            <a:pPr eaLnBrk="0" hangingPunct="0">
              <a:defRPr/>
            </a:pPr>
            <a:fld id="{4300E2A0-81A3-4283-8420-9894B9B8DEBB}" type="datetime1">
              <a:rPr lang="it-IT" sz="1200" i="0">
                <a:solidFill>
                  <a:srgbClr val="074290"/>
                </a:solidFill>
                <a:latin typeface="Arial" charset="0"/>
              </a:rPr>
              <a:pPr eaLnBrk="0" hangingPunct="0">
                <a:defRPr/>
              </a:pPr>
              <a:t>21/03/2022</a:t>
            </a:fld>
            <a:endParaRPr lang="it-IT" sz="1200" i="0" dirty="0">
              <a:solidFill>
                <a:srgbClr val="074290"/>
              </a:solidFill>
              <a:latin typeface="Arial" charset="0"/>
            </a:endParaRPr>
          </a:p>
        </p:txBody>
      </p:sp>
      <p:sp>
        <p:nvSpPr>
          <p:cNvPr id="1029" name="Rectangle 7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575" y="1511300"/>
            <a:ext cx="8091488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4" tIns="45606" rIns="91214" bIns="456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Descrizione oggetto </a:t>
            </a:r>
          </a:p>
          <a:p>
            <a:pPr lvl="1"/>
            <a:r>
              <a:rPr lang="en-US" altLang="en-US"/>
              <a:t>Dettaglio …</a:t>
            </a:r>
          </a:p>
          <a:p>
            <a:pPr lvl="2"/>
            <a:r>
              <a:rPr lang="en-US" altLang="en-US"/>
              <a:t>Dettaglio …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…</a:t>
            </a:r>
          </a:p>
          <a:p>
            <a:pPr lvl="2"/>
            <a:endParaRPr lang="en-US" altLang="en-US"/>
          </a:p>
          <a:p>
            <a:pPr lvl="0"/>
            <a:endParaRPr lang="en-US" altLang="en-US"/>
          </a:p>
          <a:p>
            <a:pPr lvl="3"/>
            <a:endParaRPr lang="en-US" altLang="en-US"/>
          </a:p>
        </p:txBody>
      </p:sp>
      <p:pic>
        <p:nvPicPr>
          <p:cNvPr id="1030" name="Picture 78" descr="Footer-giallo-v42"/>
          <p:cNvPicPr>
            <a:picLocks noChangeAspect="1" noChangeArrowheads="1"/>
          </p:cNvPicPr>
          <p:nvPr/>
        </p:nvPicPr>
        <p:blipFill>
          <a:blip r:embed="rId13" cstate="print"/>
          <a:srcRect l="19975" r="-1865" b="1030"/>
          <a:stretch>
            <a:fillRect/>
          </a:stretch>
        </p:blipFill>
        <p:spPr bwMode="auto">
          <a:xfrm>
            <a:off x="220663" y="6202363"/>
            <a:ext cx="91440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0" descr="Head-giallo-v42"/>
          <p:cNvPicPr>
            <a:picLocks noChangeAspect="1" noChangeArrowheads="1"/>
          </p:cNvPicPr>
          <p:nvPr/>
        </p:nvPicPr>
        <p:blipFill>
          <a:blip r:embed="rId14" cstate="print"/>
          <a:srcRect l="3285" r="34215" b="4851"/>
          <a:stretch>
            <a:fillRect/>
          </a:stretch>
        </p:blipFill>
        <p:spPr bwMode="auto">
          <a:xfrm>
            <a:off x="0" y="0"/>
            <a:ext cx="61912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2" descr="bollin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2238" y="62896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-200025"/>
            <a:ext cx="59404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4" tIns="45606" rIns="91214" bIns="456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stile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5pPr>
      <a:lvl6pPr marL="456074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6pPr>
      <a:lvl7pPr marL="912148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7pPr>
      <a:lvl8pPr marL="1368233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8pPr>
      <a:lvl9pPr marL="1824308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9pPr>
    </p:titleStyle>
    <p:bodyStyle>
      <a:lvl1pPr marL="385763" indent="-3857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rgbClr val="00529E"/>
          </a:solidFill>
          <a:latin typeface="+mn-lt"/>
          <a:ea typeface="+mn-ea"/>
          <a:cs typeface="+mn-cs"/>
        </a:defRPr>
      </a:lvl1pPr>
      <a:lvl2pPr marL="949325" indent="-3730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kumimoji="1" sz="2800">
          <a:solidFill>
            <a:srgbClr val="00529E"/>
          </a:solidFill>
          <a:latin typeface="+mn-lt"/>
        </a:defRPr>
      </a:lvl2pPr>
      <a:lvl3pPr marL="1423988" indent="-2841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529E"/>
          </a:solidFill>
          <a:latin typeface="+mn-lt"/>
        </a:defRPr>
      </a:lvl3pPr>
      <a:lvl4pPr marL="1614488" indent="-2460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har char="–"/>
        <a:defRPr kumimoji="1" sz="1600">
          <a:solidFill>
            <a:schemeClr val="hlink"/>
          </a:solidFill>
          <a:latin typeface="+mn-lt"/>
        </a:defRPr>
      </a:lvl4pPr>
      <a:lvl5pPr marL="2395538" indent="-304800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 sz="2000">
          <a:solidFill>
            <a:srgbClr val="1C3CA6"/>
          </a:solidFill>
          <a:latin typeface="+mn-lt"/>
        </a:defRPr>
      </a:lvl5pPr>
      <a:lvl6pPr marL="2852063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6pPr>
      <a:lvl7pPr marL="3308146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7pPr>
      <a:lvl8pPr marL="3764220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8pPr>
      <a:lvl9pPr marL="4220306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9pPr>
    </p:bodyStyle>
    <p:otherStyle>
      <a:defPPr>
        <a:defRPr lang="it-IT"/>
      </a:defPPr>
      <a:lvl1pPr marL="0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74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148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233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308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395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46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56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61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 bwMode="auto">
          <a:xfrm>
            <a:off x="3257550" y="4231960"/>
            <a:ext cx="2400300" cy="1588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CasellaDiTesto 20"/>
          <p:cNvSpPr txBox="1">
            <a:spLocks noChangeArrowheads="1"/>
          </p:cNvSpPr>
          <p:nvPr/>
        </p:nvSpPr>
        <p:spPr bwMode="auto">
          <a:xfrm>
            <a:off x="88899" y="2946292"/>
            <a:ext cx="89757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61950" algn="l"/>
              </a:tabLst>
              <a:defRPr/>
            </a:pPr>
            <a:r>
              <a:rPr lang="it-IT" sz="3200" dirty="0">
                <a:solidFill>
                  <a:srgbClr val="005290"/>
                </a:solidFill>
                <a:latin typeface="Arial Black" pitchFamily="34" charset="0"/>
              </a:rPr>
              <a:t>CCO - Webinar di ripasso competenze ESMA 30 ore - Ed. 2020</a:t>
            </a:r>
          </a:p>
        </p:txBody>
      </p:sp>
      <p:sp>
        <p:nvSpPr>
          <p:cNvPr id="8" name="CasellaDiTesto 20"/>
          <p:cNvSpPr txBox="1">
            <a:spLocks noChangeArrowheads="1"/>
          </p:cNvSpPr>
          <p:nvPr/>
        </p:nvSpPr>
        <p:spPr bwMode="auto">
          <a:xfrm>
            <a:off x="88899" y="4458480"/>
            <a:ext cx="8975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61950" algn="l"/>
              </a:tabLst>
              <a:defRPr/>
            </a:pPr>
            <a:r>
              <a:rPr lang="it-IT" sz="2400" dirty="0">
                <a:solidFill>
                  <a:srgbClr val="00529E"/>
                </a:solidFill>
                <a:latin typeface="Arial Black" pitchFamily="34" charset="0"/>
              </a:rPr>
              <a:t>Report qualità percepita</a:t>
            </a:r>
            <a:endParaRPr lang="it-IT" sz="2400" b="1" dirty="0">
              <a:solidFill>
                <a:srgbClr val="074290"/>
              </a:solidFill>
              <a:latin typeface="Arial"/>
            </a:endParaRPr>
          </a:p>
        </p:txBody>
      </p:sp>
      <p:sp>
        <p:nvSpPr>
          <p:cNvPr id="9" name="CasellaDiTesto 20"/>
          <p:cNvSpPr txBox="1">
            <a:spLocks noChangeArrowheads="1"/>
          </p:cNvSpPr>
          <p:nvPr/>
        </p:nvSpPr>
        <p:spPr bwMode="auto">
          <a:xfrm>
            <a:off x="88899" y="2137292"/>
            <a:ext cx="8975725" cy="751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361950" algn="l"/>
              </a:tabLst>
              <a:defRPr/>
            </a:pPr>
            <a:r>
              <a:rPr lang="it-IT" sz="3200" dirty="0">
                <a:solidFill>
                  <a:srgbClr val="00529E"/>
                </a:solidFill>
                <a:latin typeface="Arial Black" pitchFamily="34" charset="0"/>
              </a:rPr>
              <a:t>Progetto formativo:</a:t>
            </a:r>
            <a:endParaRPr lang="it-IT" sz="2400" b="1" dirty="0">
              <a:solidFill>
                <a:srgbClr val="074290"/>
              </a:solidFill>
              <a:latin typeface="Arial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6068B14-25BF-48D3-9C64-E7B7769D0B37}"/>
              </a:ext>
            </a:extLst>
          </p:cNvPr>
          <p:cNvSpPr/>
          <p:nvPr/>
        </p:nvSpPr>
        <p:spPr>
          <a:xfrm flipH="1">
            <a:off x="5844282" y="251792"/>
            <a:ext cx="292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005290"/>
                </a:solidFill>
              </a:rPr>
              <a:t>Piani 281316 – 281319 - 281320</a:t>
            </a:r>
          </a:p>
          <a:p>
            <a:pPr algn="r"/>
            <a:endParaRPr lang="it-IT" b="1" dirty="0">
              <a:solidFill>
                <a:srgbClr val="005290"/>
              </a:solidFill>
            </a:endParaRPr>
          </a:p>
          <a:p>
            <a:pPr algn="r"/>
            <a:endParaRPr lang="it-IT" b="1" dirty="0">
              <a:solidFill>
                <a:srgbClr val="0052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6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ttangolo arrotondato 90"/>
          <p:cNvSpPr/>
          <p:nvPr/>
        </p:nvSpPr>
        <p:spPr bwMode="auto">
          <a:xfrm>
            <a:off x="254330" y="605108"/>
            <a:ext cx="8676000" cy="864000"/>
          </a:xfrm>
          <a:prstGeom prst="round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1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660" y="-101440"/>
            <a:ext cx="5973703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sz="2000" b="1" i="0" kern="0" dirty="0">
                <a:solidFill>
                  <a:srgbClr val="00529C"/>
                </a:solidFill>
                <a:latin typeface="Arial"/>
              </a:rPr>
              <a:t>Descrizione del progetto</a:t>
            </a:r>
            <a:endParaRPr lang="it-IT" sz="1200" b="1" i="0" kern="0" dirty="0">
              <a:solidFill>
                <a:srgbClr val="00529C"/>
              </a:solidFill>
              <a:latin typeface="Arial"/>
            </a:endParaRPr>
          </a:p>
        </p:txBody>
      </p:sp>
      <p:sp>
        <p:nvSpPr>
          <p:cNvPr id="17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8315325" y="19050"/>
            <a:ext cx="720725" cy="457200"/>
          </a:xfrm>
          <a:prstGeom prst="rect">
            <a:avLst/>
          </a:prstGeom>
        </p:spPr>
        <p:txBody>
          <a:bodyPr/>
          <a:lstStyle/>
          <a:p>
            <a:r>
              <a:rPr lang="it-IT">
                <a:solidFill>
                  <a:srgbClr val="B2B2B2"/>
                </a:solidFill>
              </a:rPr>
              <a:t> </a:t>
            </a:r>
            <a:fld id="{1521CB66-C425-4860-B9DE-61A6803E3120}" type="slidenum">
              <a:rPr lang="it-IT">
                <a:solidFill>
                  <a:srgbClr val="B2B2B2"/>
                </a:solidFill>
              </a:rPr>
              <a:pPr/>
              <a:t>2</a:t>
            </a:fld>
            <a:endParaRPr lang="it-IT">
              <a:solidFill>
                <a:srgbClr val="B2B2B2"/>
              </a:solidFill>
            </a:endParaRPr>
          </a:p>
        </p:txBody>
      </p:sp>
      <p:grpSp>
        <p:nvGrpSpPr>
          <p:cNvPr id="2" name="Gruppo 3"/>
          <p:cNvGrpSpPr/>
          <p:nvPr/>
        </p:nvGrpSpPr>
        <p:grpSpPr>
          <a:xfrm>
            <a:off x="423062" y="1598891"/>
            <a:ext cx="8302468" cy="432000"/>
            <a:chOff x="423062" y="1598891"/>
            <a:chExt cx="8302468" cy="432000"/>
          </a:xfrm>
        </p:grpSpPr>
        <p:sp>
          <p:nvSpPr>
            <p:cNvPr id="53" name="AutoShape 42"/>
            <p:cNvSpPr>
              <a:spLocks noChangeArrowheads="1"/>
            </p:cNvSpPr>
            <p:nvPr/>
          </p:nvSpPr>
          <p:spPr bwMode="auto">
            <a:xfrm>
              <a:off x="423062" y="1598891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Titolo e tipologia di corso</a:t>
              </a: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2514369" y="1625721"/>
              <a:ext cx="615362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rgbClr val="002060"/>
                  </a:solidFill>
                </a:rPr>
                <a:t>Webinar di ripasso del percorso formativo ESMA (30 ore) </a:t>
              </a:r>
            </a:p>
          </p:txBody>
        </p:sp>
        <p:sp>
          <p:nvSpPr>
            <p:cNvPr id="60" name="Rettangolo arrotondato 59"/>
            <p:cNvSpPr/>
            <p:nvPr/>
          </p:nvSpPr>
          <p:spPr bwMode="auto">
            <a:xfrm>
              <a:off x="2514369" y="1598891"/>
              <a:ext cx="6211161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</p:grpSp>
      <p:grpSp>
        <p:nvGrpSpPr>
          <p:cNvPr id="4" name="Gruppo 7"/>
          <p:cNvGrpSpPr/>
          <p:nvPr/>
        </p:nvGrpSpPr>
        <p:grpSpPr>
          <a:xfrm>
            <a:off x="384961" y="4390890"/>
            <a:ext cx="8352000" cy="1188000"/>
            <a:chOff x="384961" y="4390890"/>
            <a:chExt cx="8352000" cy="1188000"/>
          </a:xfrm>
        </p:grpSpPr>
        <p:sp>
          <p:nvSpPr>
            <p:cNvPr id="62" name="AutoShape 42"/>
            <p:cNvSpPr>
              <a:spLocks noChangeArrowheads="1"/>
            </p:cNvSpPr>
            <p:nvPr/>
          </p:nvSpPr>
          <p:spPr bwMode="auto">
            <a:xfrm>
              <a:off x="384961" y="4390890"/>
              <a:ext cx="1944000" cy="1184127"/>
            </a:xfrm>
            <a:prstGeom prst="roundRect">
              <a:avLst>
                <a:gd name="adj" fmla="val 4879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Finalità e obiettivi formativi</a:t>
              </a:r>
            </a:p>
          </p:txBody>
        </p:sp>
        <p:sp>
          <p:nvSpPr>
            <p:cNvPr id="63" name="Rettangolo arrotondato 62"/>
            <p:cNvSpPr/>
            <p:nvPr/>
          </p:nvSpPr>
          <p:spPr bwMode="auto">
            <a:xfrm>
              <a:off x="2517288" y="4394763"/>
              <a:ext cx="6219673" cy="1184127"/>
            </a:xfrm>
            <a:prstGeom prst="roundRect">
              <a:avLst>
                <a:gd name="adj" fmla="val 9023"/>
              </a:avLst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>
                <a:solidFill>
                  <a:srgbClr val="FF3300"/>
                </a:solidFill>
              </a:endParaRP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2559756" y="4435530"/>
              <a:ext cx="60930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Il corso ha l'obiettivo di favorire l’approfondimento di specifiche tematiche relative agli ambiti previsti dagli Orientamenti ESMA al fine di fornire un valido supporto per il buon esito del test finale.</a:t>
              </a:r>
            </a:p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Il corso si articola in un ripasso generale delle tematiche più importanti riguardanti normativa e prodotti, a conclusione del webinar è previsto il test finale del percorso (ESMA 30 ore) valido per la verifica del mantenimento delle competenze.</a:t>
              </a:r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409041" y="2157291"/>
            <a:ext cx="8316489" cy="432000"/>
            <a:chOff x="409041" y="2152432"/>
            <a:chExt cx="8316489" cy="432000"/>
          </a:xfrm>
        </p:grpSpPr>
        <p:sp>
          <p:nvSpPr>
            <p:cNvPr id="65" name="AutoShape 42"/>
            <p:cNvSpPr>
              <a:spLocks noChangeArrowheads="1"/>
            </p:cNvSpPr>
            <p:nvPr/>
          </p:nvSpPr>
          <p:spPr bwMode="auto">
            <a:xfrm>
              <a:off x="409041" y="2152432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Durata del singolo intervento formativo</a:t>
              </a:r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2545986" y="2222238"/>
              <a:ext cx="1688774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it-IT" sz="1300" i="0" dirty="0">
                  <a:solidFill>
                    <a:srgbClr val="002060"/>
                  </a:solidFill>
                </a:rPr>
                <a:t>4 ore</a:t>
              </a:r>
            </a:p>
          </p:txBody>
        </p:sp>
        <p:sp>
          <p:nvSpPr>
            <p:cNvPr id="68" name="Rettangolo arrotondato 67"/>
            <p:cNvSpPr/>
            <p:nvPr/>
          </p:nvSpPr>
          <p:spPr bwMode="auto">
            <a:xfrm>
              <a:off x="2524023" y="2152432"/>
              <a:ext cx="1710737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71" name="AutoShape 42"/>
            <p:cNvSpPr>
              <a:spLocks noChangeArrowheads="1"/>
            </p:cNvSpPr>
            <p:nvPr/>
          </p:nvSpPr>
          <p:spPr bwMode="auto">
            <a:xfrm>
              <a:off x="4521886" y="2152432"/>
              <a:ext cx="1903269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Struttura organizzativa richiedente</a:t>
              </a:r>
            </a:p>
          </p:txBody>
        </p:sp>
        <p:sp>
          <p:nvSpPr>
            <p:cNvPr id="77" name="Rettangolo arrotondato 76"/>
            <p:cNvSpPr/>
            <p:nvPr/>
          </p:nvSpPr>
          <p:spPr bwMode="auto">
            <a:xfrm>
              <a:off x="6623789" y="2152432"/>
              <a:ext cx="2101741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1" name="CasellaDiTesto 80"/>
            <p:cNvSpPr txBox="1"/>
            <p:nvPr/>
          </p:nvSpPr>
          <p:spPr>
            <a:xfrm>
              <a:off x="6623789" y="2222238"/>
              <a:ext cx="1598634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rgbClr val="002060"/>
                  </a:solidFill>
                </a:rPr>
                <a:t>Mercato Privati</a:t>
              </a:r>
            </a:p>
          </p:txBody>
        </p:sp>
      </p:grpSp>
      <p:grpSp>
        <p:nvGrpSpPr>
          <p:cNvPr id="6" name="Gruppo 6"/>
          <p:cNvGrpSpPr/>
          <p:nvPr/>
        </p:nvGrpSpPr>
        <p:grpSpPr>
          <a:xfrm>
            <a:off x="392174" y="3274091"/>
            <a:ext cx="8345013" cy="432000"/>
            <a:chOff x="392174" y="3281934"/>
            <a:chExt cx="8345013" cy="432000"/>
          </a:xfrm>
        </p:grpSpPr>
        <p:sp>
          <p:nvSpPr>
            <p:cNvPr id="82" name="AutoShape 42"/>
            <p:cNvSpPr>
              <a:spLocks noChangeArrowheads="1"/>
            </p:cNvSpPr>
            <p:nvPr/>
          </p:nvSpPr>
          <p:spPr bwMode="auto">
            <a:xfrm>
              <a:off x="392174" y="3281934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Partecipanti previsti</a:t>
              </a:r>
            </a:p>
          </p:txBody>
        </p:sp>
        <p:sp>
          <p:nvSpPr>
            <p:cNvPr id="83" name="Rettangolo arrotondato 82"/>
            <p:cNvSpPr/>
            <p:nvPr/>
          </p:nvSpPr>
          <p:spPr bwMode="auto">
            <a:xfrm>
              <a:off x="2509187" y="3281934"/>
              <a:ext cx="6228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0000"/>
                </a:solidFill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2559756" y="3351740"/>
              <a:ext cx="379342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rgbClr val="002060"/>
                  </a:solidFill>
                </a:rPr>
                <a:t>8000</a:t>
              </a:r>
            </a:p>
          </p:txBody>
        </p:sp>
      </p:grpSp>
      <p:grpSp>
        <p:nvGrpSpPr>
          <p:cNvPr id="7" name="Gruppo 5"/>
          <p:cNvGrpSpPr/>
          <p:nvPr/>
        </p:nvGrpSpPr>
        <p:grpSpPr>
          <a:xfrm>
            <a:off x="392911" y="2715691"/>
            <a:ext cx="8432366" cy="432000"/>
            <a:chOff x="392911" y="2714863"/>
            <a:chExt cx="8432366" cy="432000"/>
          </a:xfrm>
        </p:grpSpPr>
        <p:sp>
          <p:nvSpPr>
            <p:cNvPr id="84" name="AutoShape 42"/>
            <p:cNvSpPr>
              <a:spLocks noChangeArrowheads="1"/>
            </p:cNvSpPr>
            <p:nvPr/>
          </p:nvSpPr>
          <p:spPr bwMode="auto">
            <a:xfrm>
              <a:off x="5608873" y="2714863"/>
              <a:ext cx="1846489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Dato aggiornato al</a:t>
              </a:r>
            </a:p>
          </p:txBody>
        </p:sp>
        <p:sp>
          <p:nvSpPr>
            <p:cNvPr id="85" name="Rettangolo arrotondato 84"/>
            <p:cNvSpPr/>
            <p:nvPr/>
          </p:nvSpPr>
          <p:spPr bwMode="auto">
            <a:xfrm>
              <a:off x="7656567" y="2714863"/>
              <a:ext cx="1080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6" name="AutoShape 42"/>
            <p:cNvSpPr>
              <a:spLocks noChangeArrowheads="1"/>
            </p:cNvSpPr>
            <p:nvPr/>
          </p:nvSpPr>
          <p:spPr bwMode="auto">
            <a:xfrm>
              <a:off x="392911" y="2714863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Periodo di erogazione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it-IT" sz="1300" b="1" dirty="0">
                  <a:solidFill>
                    <a:srgbClr val="074290"/>
                  </a:solidFill>
                </a:rPr>
                <a:t>(dal - al)</a:t>
              </a:r>
            </a:p>
          </p:txBody>
        </p:sp>
        <p:sp>
          <p:nvSpPr>
            <p:cNvPr id="87" name="Rettangolo arrotondato 86"/>
            <p:cNvSpPr/>
            <p:nvPr/>
          </p:nvSpPr>
          <p:spPr bwMode="auto">
            <a:xfrm>
              <a:off x="2518157" y="2714863"/>
              <a:ext cx="2916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2518157" y="2784669"/>
              <a:ext cx="2808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rgbClr val="002060"/>
                  </a:solidFill>
                </a:rPr>
                <a:t>ottobre – dicembre 2020</a:t>
              </a:r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7630078" y="2784669"/>
              <a:ext cx="119519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it-IT" sz="1300" i="0" dirty="0">
                  <a:solidFill>
                    <a:srgbClr val="002060"/>
                  </a:solidFill>
                </a:rPr>
                <a:t>Marzo 2022 </a:t>
              </a:r>
            </a:p>
          </p:txBody>
        </p:sp>
      </p:grpSp>
      <p:grpSp>
        <p:nvGrpSpPr>
          <p:cNvPr id="8" name="Gruppo 1"/>
          <p:cNvGrpSpPr/>
          <p:nvPr/>
        </p:nvGrpSpPr>
        <p:grpSpPr>
          <a:xfrm>
            <a:off x="392911" y="3818407"/>
            <a:ext cx="8345013" cy="461665"/>
            <a:chOff x="392911" y="3861744"/>
            <a:chExt cx="8345013" cy="461665"/>
          </a:xfrm>
        </p:grpSpPr>
        <p:sp>
          <p:nvSpPr>
            <p:cNvPr id="102" name="AutoShape 42"/>
            <p:cNvSpPr>
              <a:spLocks noChangeArrowheads="1"/>
            </p:cNvSpPr>
            <p:nvPr/>
          </p:nvSpPr>
          <p:spPr bwMode="auto">
            <a:xfrm>
              <a:off x="392911" y="3875828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Destinatari</a:t>
              </a:r>
            </a:p>
          </p:txBody>
        </p:sp>
        <p:sp>
          <p:nvSpPr>
            <p:cNvPr id="103" name="Rettangolo arrotondato 102"/>
            <p:cNvSpPr/>
            <p:nvPr/>
          </p:nvSpPr>
          <p:spPr bwMode="auto">
            <a:xfrm>
              <a:off x="2509924" y="3875828"/>
              <a:ext cx="6228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2528594" y="3861744"/>
              <a:ext cx="6196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Personale che presta consulenza sui servizi di investimento che ha concluso il percorso formativo di aggiornamento ESMA 30 ore</a:t>
              </a:r>
            </a:p>
          </p:txBody>
        </p:sp>
      </p:grpSp>
      <p:sp>
        <p:nvSpPr>
          <p:cNvPr id="58" name="AutoShape 42"/>
          <p:cNvSpPr>
            <a:spLocks noChangeArrowheads="1"/>
          </p:cNvSpPr>
          <p:nvPr/>
        </p:nvSpPr>
        <p:spPr bwMode="auto">
          <a:xfrm>
            <a:off x="421487" y="724395"/>
            <a:ext cx="1368000" cy="612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Tipologia intervento formativo</a:t>
            </a:r>
          </a:p>
        </p:txBody>
      </p:sp>
      <p:sp>
        <p:nvSpPr>
          <p:cNvPr id="61" name="AutoShape 42"/>
          <p:cNvSpPr>
            <a:spLocks noChangeArrowheads="1"/>
          </p:cNvSpPr>
          <p:nvPr/>
        </p:nvSpPr>
        <p:spPr bwMode="auto">
          <a:xfrm>
            <a:off x="1841611" y="724395"/>
            <a:ext cx="900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in presenza</a:t>
            </a:r>
          </a:p>
        </p:txBody>
      </p:sp>
      <p:sp>
        <p:nvSpPr>
          <p:cNvPr id="66" name="AutoShape 42"/>
          <p:cNvSpPr>
            <a:spLocks noChangeArrowheads="1"/>
          </p:cNvSpPr>
          <p:nvPr/>
        </p:nvSpPr>
        <p:spPr bwMode="auto">
          <a:xfrm>
            <a:off x="1841611" y="1048395"/>
            <a:ext cx="900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webinar</a:t>
            </a:r>
          </a:p>
        </p:txBody>
      </p:sp>
      <p:sp>
        <p:nvSpPr>
          <p:cNvPr id="69" name="Rettangolo arrotondato 68"/>
          <p:cNvSpPr/>
          <p:nvPr/>
        </p:nvSpPr>
        <p:spPr bwMode="auto">
          <a:xfrm>
            <a:off x="2800627" y="1048395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70" name="Rettangolo arrotondato 69"/>
          <p:cNvSpPr/>
          <p:nvPr/>
        </p:nvSpPr>
        <p:spPr bwMode="auto">
          <a:xfrm>
            <a:off x="2804165" y="724395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96" name="AutoShape 42"/>
          <p:cNvSpPr>
            <a:spLocks noChangeArrowheads="1"/>
          </p:cNvSpPr>
          <p:nvPr/>
        </p:nvSpPr>
        <p:spPr bwMode="auto">
          <a:xfrm>
            <a:off x="3132891" y="724394"/>
            <a:ext cx="1029414" cy="6084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Servizio tutoring</a:t>
            </a:r>
          </a:p>
        </p:txBody>
      </p:sp>
      <p:sp>
        <p:nvSpPr>
          <p:cNvPr id="108" name="Rettangolo arrotondato 107"/>
          <p:cNvSpPr/>
          <p:nvPr/>
        </p:nvSpPr>
        <p:spPr bwMode="auto">
          <a:xfrm>
            <a:off x="4205516" y="1082199"/>
            <a:ext cx="2060746" cy="25059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95250" indent="-95250" eaLnBrk="0" hangingPunct="0"/>
            <a:r>
              <a:rPr lang="it-IT" sz="1300" i="0" dirty="0">
                <a:solidFill>
                  <a:srgbClr val="002060"/>
                </a:solidFill>
              </a:rPr>
              <a:t>ottobre – dicembre 2020</a:t>
            </a:r>
          </a:p>
        </p:txBody>
      </p:sp>
      <p:sp>
        <p:nvSpPr>
          <p:cNvPr id="109" name="AutoShape 42"/>
          <p:cNvSpPr>
            <a:spLocks noChangeArrowheads="1"/>
          </p:cNvSpPr>
          <p:nvPr/>
        </p:nvSpPr>
        <p:spPr bwMode="auto">
          <a:xfrm>
            <a:off x="6266262" y="724395"/>
            <a:ext cx="1008000" cy="612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Monitoraggio</a:t>
            </a:r>
          </a:p>
        </p:txBody>
      </p:sp>
      <p:sp>
        <p:nvSpPr>
          <p:cNvPr id="110" name="Freeform 69"/>
          <p:cNvSpPr>
            <a:spLocks/>
          </p:cNvSpPr>
          <p:nvPr/>
        </p:nvSpPr>
        <p:spPr bwMode="auto">
          <a:xfrm>
            <a:off x="8544832" y="1218529"/>
            <a:ext cx="108000" cy="144000"/>
          </a:xfrm>
          <a:custGeom>
            <a:avLst/>
            <a:gdLst/>
            <a:ahLst/>
            <a:cxnLst>
              <a:cxn ang="0">
                <a:pos x="1126" y="1893"/>
              </a:cxn>
              <a:cxn ang="0">
                <a:pos x="1582" y="1093"/>
              </a:cxn>
              <a:cxn ang="0">
                <a:pos x="1958" y="554"/>
              </a:cxn>
              <a:cxn ang="0">
                <a:pos x="2170" y="310"/>
              </a:cxn>
              <a:cxn ang="0">
                <a:pos x="2300" y="163"/>
              </a:cxn>
              <a:cxn ang="0">
                <a:pos x="2431" y="65"/>
              </a:cxn>
              <a:cxn ang="0">
                <a:pos x="2513" y="49"/>
              </a:cxn>
              <a:cxn ang="0">
                <a:pos x="2676" y="16"/>
              </a:cxn>
              <a:cxn ang="0">
                <a:pos x="2920" y="0"/>
              </a:cxn>
              <a:cxn ang="0">
                <a:pos x="2969" y="32"/>
              </a:cxn>
              <a:cxn ang="0">
                <a:pos x="2953" y="65"/>
              </a:cxn>
              <a:cxn ang="0">
                <a:pos x="2855" y="146"/>
              </a:cxn>
              <a:cxn ang="0">
                <a:pos x="2464" y="571"/>
              </a:cxn>
              <a:cxn ang="0">
                <a:pos x="2039" y="1142"/>
              </a:cxn>
              <a:cxn ang="0">
                <a:pos x="1631" y="1795"/>
              </a:cxn>
              <a:cxn ang="0">
                <a:pos x="1289" y="2496"/>
              </a:cxn>
              <a:cxn ang="0">
                <a:pos x="1191" y="2725"/>
              </a:cxn>
              <a:cxn ang="0">
                <a:pos x="1126" y="2839"/>
              </a:cxn>
              <a:cxn ang="0">
                <a:pos x="1044" y="2888"/>
              </a:cxn>
              <a:cxn ang="0">
                <a:pos x="848" y="2904"/>
              </a:cxn>
              <a:cxn ang="0">
                <a:pos x="701" y="2888"/>
              </a:cxn>
              <a:cxn ang="0">
                <a:pos x="636" y="2872"/>
              </a:cxn>
              <a:cxn ang="0">
                <a:pos x="554" y="2758"/>
              </a:cxn>
              <a:cxn ang="0">
                <a:pos x="326" y="2447"/>
              </a:cxn>
              <a:cxn ang="0">
                <a:pos x="65" y="2154"/>
              </a:cxn>
              <a:cxn ang="0">
                <a:pos x="0" y="2039"/>
              </a:cxn>
              <a:cxn ang="0">
                <a:pos x="32" y="1958"/>
              </a:cxn>
              <a:cxn ang="0">
                <a:pos x="228" y="1811"/>
              </a:cxn>
              <a:cxn ang="0">
                <a:pos x="440" y="1827"/>
              </a:cxn>
              <a:cxn ang="0">
                <a:pos x="571" y="1909"/>
              </a:cxn>
              <a:cxn ang="0">
                <a:pos x="734" y="2056"/>
              </a:cxn>
              <a:cxn ang="0">
                <a:pos x="913" y="2317"/>
              </a:cxn>
            </a:cxnLst>
            <a:rect l="0" t="0" r="r" b="b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 cmpd="sng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111" name="AutoShape 42"/>
          <p:cNvSpPr>
            <a:spLocks noChangeArrowheads="1"/>
          </p:cNvSpPr>
          <p:nvPr/>
        </p:nvSpPr>
        <p:spPr bwMode="auto">
          <a:xfrm>
            <a:off x="7367334" y="942717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in itinere</a:t>
            </a:r>
          </a:p>
        </p:txBody>
      </p:sp>
      <p:sp>
        <p:nvSpPr>
          <p:cNvPr id="112" name="AutoShape 42"/>
          <p:cNvSpPr>
            <a:spLocks noChangeArrowheads="1"/>
          </p:cNvSpPr>
          <p:nvPr/>
        </p:nvSpPr>
        <p:spPr bwMode="auto">
          <a:xfrm>
            <a:off x="7367334" y="1154411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consuntivo</a:t>
            </a:r>
          </a:p>
        </p:txBody>
      </p:sp>
      <p:sp>
        <p:nvSpPr>
          <p:cNvPr id="113" name="Rettangolo arrotondato 112"/>
          <p:cNvSpPr/>
          <p:nvPr/>
        </p:nvSpPr>
        <p:spPr bwMode="auto">
          <a:xfrm>
            <a:off x="8463150" y="1198371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4" name="Rettangolo arrotondato 113"/>
          <p:cNvSpPr/>
          <p:nvPr/>
        </p:nvSpPr>
        <p:spPr bwMode="auto">
          <a:xfrm>
            <a:off x="8463150" y="724395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7" name="AutoShape 42"/>
          <p:cNvSpPr>
            <a:spLocks noChangeArrowheads="1"/>
          </p:cNvSpPr>
          <p:nvPr/>
        </p:nvSpPr>
        <p:spPr bwMode="auto">
          <a:xfrm>
            <a:off x="4255659" y="737651"/>
            <a:ext cx="1584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Tutor Facilitatore</a:t>
            </a:r>
          </a:p>
        </p:txBody>
      </p:sp>
      <p:sp>
        <p:nvSpPr>
          <p:cNvPr id="118" name="Rettangolo arrotondato 117"/>
          <p:cNvSpPr/>
          <p:nvPr/>
        </p:nvSpPr>
        <p:spPr bwMode="auto">
          <a:xfrm>
            <a:off x="5943083" y="737651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9" name="AutoShape 42"/>
          <p:cNvSpPr>
            <a:spLocks noChangeArrowheads="1"/>
          </p:cNvSpPr>
          <p:nvPr/>
        </p:nvSpPr>
        <p:spPr bwMode="auto">
          <a:xfrm>
            <a:off x="7367334" y="731023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fase Pilota</a:t>
            </a:r>
          </a:p>
        </p:txBody>
      </p:sp>
      <p:sp>
        <p:nvSpPr>
          <p:cNvPr id="120" name="Rettangolo arrotondato 119"/>
          <p:cNvSpPr/>
          <p:nvPr/>
        </p:nvSpPr>
        <p:spPr bwMode="auto">
          <a:xfrm>
            <a:off x="8463150" y="939403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55" name="Freeform 69">
            <a:extLst>
              <a:ext uri="{FF2B5EF4-FFF2-40B4-BE49-F238E27FC236}">
                <a16:creationId xmlns:a16="http://schemas.microsoft.com/office/drawing/2014/main" id="{A9453C8C-7081-4F7D-9E30-B3F7DAEF793B}"/>
              </a:ext>
            </a:extLst>
          </p:cNvPr>
          <p:cNvSpPr>
            <a:spLocks/>
          </p:cNvSpPr>
          <p:nvPr/>
        </p:nvSpPr>
        <p:spPr bwMode="auto">
          <a:xfrm>
            <a:off x="2865261" y="1110526"/>
            <a:ext cx="106123" cy="157445"/>
          </a:xfrm>
          <a:custGeom>
            <a:avLst/>
            <a:gdLst/>
            <a:ahLst/>
            <a:cxnLst>
              <a:cxn ang="0">
                <a:pos x="1126" y="1893"/>
              </a:cxn>
              <a:cxn ang="0">
                <a:pos x="1582" y="1093"/>
              </a:cxn>
              <a:cxn ang="0">
                <a:pos x="1958" y="554"/>
              </a:cxn>
              <a:cxn ang="0">
                <a:pos x="2170" y="310"/>
              </a:cxn>
              <a:cxn ang="0">
                <a:pos x="2300" y="163"/>
              </a:cxn>
              <a:cxn ang="0">
                <a:pos x="2431" y="65"/>
              </a:cxn>
              <a:cxn ang="0">
                <a:pos x="2513" y="49"/>
              </a:cxn>
              <a:cxn ang="0">
                <a:pos x="2676" y="16"/>
              </a:cxn>
              <a:cxn ang="0">
                <a:pos x="2920" y="0"/>
              </a:cxn>
              <a:cxn ang="0">
                <a:pos x="2969" y="32"/>
              </a:cxn>
              <a:cxn ang="0">
                <a:pos x="2953" y="65"/>
              </a:cxn>
              <a:cxn ang="0">
                <a:pos x="2855" y="146"/>
              </a:cxn>
              <a:cxn ang="0">
                <a:pos x="2464" y="571"/>
              </a:cxn>
              <a:cxn ang="0">
                <a:pos x="2039" y="1142"/>
              </a:cxn>
              <a:cxn ang="0">
                <a:pos x="1631" y="1795"/>
              </a:cxn>
              <a:cxn ang="0">
                <a:pos x="1289" y="2496"/>
              </a:cxn>
              <a:cxn ang="0">
                <a:pos x="1191" y="2725"/>
              </a:cxn>
              <a:cxn ang="0">
                <a:pos x="1126" y="2839"/>
              </a:cxn>
              <a:cxn ang="0">
                <a:pos x="1044" y="2888"/>
              </a:cxn>
              <a:cxn ang="0">
                <a:pos x="848" y="2904"/>
              </a:cxn>
              <a:cxn ang="0">
                <a:pos x="701" y="2888"/>
              </a:cxn>
              <a:cxn ang="0">
                <a:pos x="636" y="2872"/>
              </a:cxn>
              <a:cxn ang="0">
                <a:pos x="554" y="2758"/>
              </a:cxn>
              <a:cxn ang="0">
                <a:pos x="326" y="2447"/>
              </a:cxn>
              <a:cxn ang="0">
                <a:pos x="65" y="2154"/>
              </a:cxn>
              <a:cxn ang="0">
                <a:pos x="0" y="2039"/>
              </a:cxn>
              <a:cxn ang="0">
                <a:pos x="32" y="1958"/>
              </a:cxn>
              <a:cxn ang="0">
                <a:pos x="228" y="1811"/>
              </a:cxn>
              <a:cxn ang="0">
                <a:pos x="440" y="1827"/>
              </a:cxn>
              <a:cxn ang="0">
                <a:pos x="571" y="1909"/>
              </a:cxn>
              <a:cxn ang="0">
                <a:pos x="734" y="2056"/>
              </a:cxn>
              <a:cxn ang="0">
                <a:pos x="913" y="2317"/>
              </a:cxn>
            </a:cxnLst>
            <a:rect l="0" t="0" r="r" b="b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 cmpd="sng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45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A -Tematiche formative del piano e processi aziendali interessati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542923" y="819154"/>
          <a:ext cx="8308759" cy="547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87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1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33387">
                <a:tc>
                  <a:txBody>
                    <a:bodyPr/>
                    <a:lstStyle/>
                    <a:p>
                      <a:pPr algn="ctr"/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Abilità</a:t>
                      </a:r>
                      <a:r>
                        <a:rPr lang="it-IT" sz="700" baseline="0" dirty="0"/>
                        <a:t> personali</a:t>
                      </a:r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Gestione aziendale/amministrazione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Qualità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Informatica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Tecniche di produzione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Impatto ambientale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Sicurezza sul luogo di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Marketing e Vendite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Lavoro in ufficio e attività di segreteria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Lingue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Contabilità e finanza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Altro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visione e strategia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Marketing e vendita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Produzione e consegna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 servizio al cliente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e gestione risorse umane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dell’information </a:t>
                      </a:r>
                      <a:r>
                        <a:rPr lang="it-IT" sz="700" b="1" dirty="0" err="1"/>
                        <a:t>Technology</a:t>
                      </a:r>
                      <a:endParaRPr lang="it-I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risorse finanziarie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ambiente, salute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relazioni esterne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conoscenza.</a:t>
                      </a:r>
                      <a:r>
                        <a:rPr lang="it-IT" sz="700" b="1" baseline="0" dirty="0"/>
                        <a:t> Miglioramento dei processi e cambiamento organizzativo</a:t>
                      </a:r>
                      <a:endParaRPr lang="it-I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5" name="Connettore 1 4"/>
          <p:cNvCxnSpPr/>
          <p:nvPr/>
        </p:nvCxnSpPr>
        <p:spPr bwMode="auto">
          <a:xfrm>
            <a:off x="542924" y="781054"/>
            <a:ext cx="821055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266950" y="528638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TEMATICHE FORMATIVE DEL PIANO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 rot="5400000">
            <a:off x="-2223689" y="3557192"/>
            <a:ext cx="5476076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 rot="16200000">
            <a:off x="-1956143" y="3332565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PROCESSI INTERESSATI DAGLI INTERVENTI FORMATIVI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1990725" y="1414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000250" y="18526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2000250" y="22812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2000250" y="27193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 bwMode="auto">
          <a:xfrm>
            <a:off x="2000250" y="31384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 bwMode="auto">
          <a:xfrm>
            <a:off x="2009775" y="35766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 bwMode="auto">
          <a:xfrm>
            <a:off x="2009775" y="4005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 bwMode="auto">
          <a:xfrm>
            <a:off x="2009775" y="44434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9" name="Rettangolo arrotondato 18"/>
          <p:cNvSpPr/>
          <p:nvPr/>
        </p:nvSpPr>
        <p:spPr bwMode="auto">
          <a:xfrm>
            <a:off x="2009775" y="4910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 bwMode="auto">
          <a:xfrm>
            <a:off x="2009775" y="5338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2009775" y="5891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2" name="Rettangolo arrotondato 21"/>
          <p:cNvSpPr/>
          <p:nvPr/>
        </p:nvSpPr>
        <p:spPr bwMode="auto">
          <a:xfrm>
            <a:off x="2543175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 bwMode="auto">
          <a:xfrm>
            <a:off x="2552700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2552700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2552700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6" name="Rettangolo arrotondato 25"/>
          <p:cNvSpPr/>
          <p:nvPr/>
        </p:nvSpPr>
        <p:spPr bwMode="auto">
          <a:xfrm>
            <a:off x="2552700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 bwMode="auto">
          <a:xfrm>
            <a:off x="2562225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 bwMode="auto">
          <a:xfrm>
            <a:off x="2562225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 bwMode="auto">
          <a:xfrm>
            <a:off x="2562225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 bwMode="auto">
          <a:xfrm>
            <a:off x="2562225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1" name="Rettangolo arrotondato 30"/>
          <p:cNvSpPr/>
          <p:nvPr/>
        </p:nvSpPr>
        <p:spPr bwMode="auto">
          <a:xfrm>
            <a:off x="2562225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 bwMode="auto">
          <a:xfrm>
            <a:off x="2562225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3" name="Rettangolo arrotondato 32"/>
          <p:cNvSpPr/>
          <p:nvPr/>
        </p:nvSpPr>
        <p:spPr bwMode="auto">
          <a:xfrm>
            <a:off x="3067050" y="1414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4" name="Rettangolo arrotondato 33"/>
          <p:cNvSpPr/>
          <p:nvPr/>
        </p:nvSpPr>
        <p:spPr bwMode="auto">
          <a:xfrm>
            <a:off x="3076575" y="18526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5" name="Rettangolo arrotondato 34"/>
          <p:cNvSpPr/>
          <p:nvPr/>
        </p:nvSpPr>
        <p:spPr bwMode="auto">
          <a:xfrm>
            <a:off x="3076575" y="22812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6" name="Rettangolo arrotondato 35"/>
          <p:cNvSpPr/>
          <p:nvPr/>
        </p:nvSpPr>
        <p:spPr bwMode="auto">
          <a:xfrm>
            <a:off x="3076575" y="27193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7" name="Rettangolo arrotondato 36"/>
          <p:cNvSpPr/>
          <p:nvPr/>
        </p:nvSpPr>
        <p:spPr bwMode="auto">
          <a:xfrm>
            <a:off x="3076575" y="31384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8" name="Rettangolo arrotondato 37"/>
          <p:cNvSpPr/>
          <p:nvPr/>
        </p:nvSpPr>
        <p:spPr bwMode="auto">
          <a:xfrm>
            <a:off x="3086100" y="35766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 bwMode="auto">
          <a:xfrm>
            <a:off x="3086100" y="4005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0" name="Rettangolo arrotondato 39"/>
          <p:cNvSpPr/>
          <p:nvPr/>
        </p:nvSpPr>
        <p:spPr bwMode="auto">
          <a:xfrm>
            <a:off x="3086100" y="44434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1" name="Rettangolo arrotondato 40"/>
          <p:cNvSpPr/>
          <p:nvPr/>
        </p:nvSpPr>
        <p:spPr bwMode="auto">
          <a:xfrm>
            <a:off x="3086100" y="4910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2" name="Rettangolo arrotondato 41"/>
          <p:cNvSpPr/>
          <p:nvPr/>
        </p:nvSpPr>
        <p:spPr bwMode="auto">
          <a:xfrm>
            <a:off x="3086100" y="5338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3" name="Rettangolo arrotondato 42"/>
          <p:cNvSpPr/>
          <p:nvPr/>
        </p:nvSpPr>
        <p:spPr bwMode="auto">
          <a:xfrm>
            <a:off x="3086100" y="5891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4" name="Rettangolo arrotondato 43"/>
          <p:cNvSpPr/>
          <p:nvPr/>
        </p:nvSpPr>
        <p:spPr bwMode="auto">
          <a:xfrm>
            <a:off x="361950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5" name="Rettangolo arrotondato 44"/>
          <p:cNvSpPr/>
          <p:nvPr/>
        </p:nvSpPr>
        <p:spPr bwMode="auto">
          <a:xfrm>
            <a:off x="362902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6" name="Rettangolo arrotondato 45"/>
          <p:cNvSpPr/>
          <p:nvPr/>
        </p:nvSpPr>
        <p:spPr bwMode="auto">
          <a:xfrm>
            <a:off x="362902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7" name="Rettangolo arrotondato 46"/>
          <p:cNvSpPr/>
          <p:nvPr/>
        </p:nvSpPr>
        <p:spPr bwMode="auto">
          <a:xfrm>
            <a:off x="362902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8" name="Rettangolo arrotondato 47"/>
          <p:cNvSpPr/>
          <p:nvPr/>
        </p:nvSpPr>
        <p:spPr bwMode="auto">
          <a:xfrm>
            <a:off x="362902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9" name="Rettangolo arrotondato 48"/>
          <p:cNvSpPr/>
          <p:nvPr/>
        </p:nvSpPr>
        <p:spPr bwMode="auto">
          <a:xfrm>
            <a:off x="363855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0" name="Rettangolo arrotondato 49"/>
          <p:cNvSpPr/>
          <p:nvPr/>
        </p:nvSpPr>
        <p:spPr bwMode="auto">
          <a:xfrm>
            <a:off x="363855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1" name="Rettangolo arrotondato 50"/>
          <p:cNvSpPr/>
          <p:nvPr/>
        </p:nvSpPr>
        <p:spPr bwMode="auto">
          <a:xfrm>
            <a:off x="363855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2" name="Rettangolo arrotondato 51"/>
          <p:cNvSpPr/>
          <p:nvPr/>
        </p:nvSpPr>
        <p:spPr bwMode="auto">
          <a:xfrm>
            <a:off x="363855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363855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363855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5" name="Rettangolo arrotondato 54"/>
          <p:cNvSpPr/>
          <p:nvPr/>
        </p:nvSpPr>
        <p:spPr bwMode="auto">
          <a:xfrm>
            <a:off x="419100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6" name="Rettangolo arrotondato 55"/>
          <p:cNvSpPr/>
          <p:nvPr/>
        </p:nvSpPr>
        <p:spPr bwMode="auto">
          <a:xfrm>
            <a:off x="420052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7" name="Rettangolo arrotondato 56"/>
          <p:cNvSpPr/>
          <p:nvPr/>
        </p:nvSpPr>
        <p:spPr bwMode="auto">
          <a:xfrm>
            <a:off x="420052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8" name="Rettangolo arrotondato 57"/>
          <p:cNvSpPr/>
          <p:nvPr/>
        </p:nvSpPr>
        <p:spPr bwMode="auto">
          <a:xfrm>
            <a:off x="420052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9" name="Rettangolo arrotondato 58"/>
          <p:cNvSpPr/>
          <p:nvPr/>
        </p:nvSpPr>
        <p:spPr bwMode="auto">
          <a:xfrm>
            <a:off x="420052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0" name="Rettangolo arrotondato 59"/>
          <p:cNvSpPr/>
          <p:nvPr/>
        </p:nvSpPr>
        <p:spPr bwMode="auto">
          <a:xfrm>
            <a:off x="421005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1" name="Rettangolo arrotondato 60"/>
          <p:cNvSpPr/>
          <p:nvPr/>
        </p:nvSpPr>
        <p:spPr bwMode="auto">
          <a:xfrm>
            <a:off x="421005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2" name="Rettangolo arrotondato 61"/>
          <p:cNvSpPr/>
          <p:nvPr/>
        </p:nvSpPr>
        <p:spPr bwMode="auto">
          <a:xfrm>
            <a:off x="421005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3" name="Rettangolo arrotondato 62"/>
          <p:cNvSpPr/>
          <p:nvPr/>
        </p:nvSpPr>
        <p:spPr bwMode="auto">
          <a:xfrm>
            <a:off x="421005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4" name="Rettangolo arrotondato 63"/>
          <p:cNvSpPr/>
          <p:nvPr/>
        </p:nvSpPr>
        <p:spPr bwMode="auto">
          <a:xfrm>
            <a:off x="421005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5" name="Rettangolo arrotondato 64"/>
          <p:cNvSpPr/>
          <p:nvPr/>
        </p:nvSpPr>
        <p:spPr bwMode="auto">
          <a:xfrm>
            <a:off x="421005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6" name="Rettangolo arrotondato 65"/>
          <p:cNvSpPr/>
          <p:nvPr/>
        </p:nvSpPr>
        <p:spPr bwMode="auto">
          <a:xfrm>
            <a:off x="487680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7" name="Rettangolo arrotondato 66"/>
          <p:cNvSpPr/>
          <p:nvPr/>
        </p:nvSpPr>
        <p:spPr bwMode="auto">
          <a:xfrm>
            <a:off x="488632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8" name="Rettangolo arrotondato 67"/>
          <p:cNvSpPr/>
          <p:nvPr/>
        </p:nvSpPr>
        <p:spPr bwMode="auto">
          <a:xfrm>
            <a:off x="488632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 bwMode="auto">
          <a:xfrm>
            <a:off x="488632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0" name="Rettangolo arrotondato 69"/>
          <p:cNvSpPr/>
          <p:nvPr/>
        </p:nvSpPr>
        <p:spPr bwMode="auto">
          <a:xfrm>
            <a:off x="488632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 bwMode="auto">
          <a:xfrm>
            <a:off x="489585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2" name="Rettangolo arrotondato 71"/>
          <p:cNvSpPr/>
          <p:nvPr/>
        </p:nvSpPr>
        <p:spPr bwMode="auto">
          <a:xfrm>
            <a:off x="489585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3" name="Rettangolo arrotondato 72"/>
          <p:cNvSpPr/>
          <p:nvPr/>
        </p:nvSpPr>
        <p:spPr bwMode="auto">
          <a:xfrm>
            <a:off x="489585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4" name="Rettangolo arrotondato 73"/>
          <p:cNvSpPr/>
          <p:nvPr/>
        </p:nvSpPr>
        <p:spPr bwMode="auto">
          <a:xfrm>
            <a:off x="489585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5" name="Rettangolo arrotondato 74"/>
          <p:cNvSpPr/>
          <p:nvPr/>
        </p:nvSpPr>
        <p:spPr bwMode="auto">
          <a:xfrm>
            <a:off x="489585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6" name="Rettangolo arrotondato 75"/>
          <p:cNvSpPr/>
          <p:nvPr/>
        </p:nvSpPr>
        <p:spPr bwMode="auto">
          <a:xfrm>
            <a:off x="489585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7" name="Rettangolo arrotondato 76"/>
          <p:cNvSpPr/>
          <p:nvPr/>
        </p:nvSpPr>
        <p:spPr bwMode="auto">
          <a:xfrm>
            <a:off x="5400675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 bwMode="auto">
          <a:xfrm>
            <a:off x="5410200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9" name="Rettangolo arrotondato 78"/>
          <p:cNvSpPr/>
          <p:nvPr/>
        </p:nvSpPr>
        <p:spPr bwMode="auto">
          <a:xfrm>
            <a:off x="5410200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0" name="Rettangolo arrotondato 79"/>
          <p:cNvSpPr/>
          <p:nvPr/>
        </p:nvSpPr>
        <p:spPr bwMode="auto">
          <a:xfrm>
            <a:off x="5410200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 bwMode="auto">
          <a:xfrm>
            <a:off x="5410200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2" name="Rettangolo arrotondato 81"/>
          <p:cNvSpPr/>
          <p:nvPr/>
        </p:nvSpPr>
        <p:spPr bwMode="auto">
          <a:xfrm>
            <a:off x="5419725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 bwMode="auto">
          <a:xfrm>
            <a:off x="5419725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 bwMode="auto">
          <a:xfrm>
            <a:off x="5419725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5" name="Rettangolo arrotondato 84"/>
          <p:cNvSpPr/>
          <p:nvPr/>
        </p:nvSpPr>
        <p:spPr bwMode="auto">
          <a:xfrm>
            <a:off x="5419725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6" name="Rettangolo arrotondato 85"/>
          <p:cNvSpPr/>
          <p:nvPr/>
        </p:nvSpPr>
        <p:spPr bwMode="auto">
          <a:xfrm>
            <a:off x="5419725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7" name="Rettangolo arrotondato 86"/>
          <p:cNvSpPr/>
          <p:nvPr/>
        </p:nvSpPr>
        <p:spPr bwMode="auto">
          <a:xfrm>
            <a:off x="5419725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8" name="Rettangolo arrotondato 87"/>
          <p:cNvSpPr/>
          <p:nvPr/>
        </p:nvSpPr>
        <p:spPr bwMode="auto">
          <a:xfrm>
            <a:off x="6048375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9" name="Rettangolo arrotondato 88"/>
          <p:cNvSpPr/>
          <p:nvPr/>
        </p:nvSpPr>
        <p:spPr bwMode="auto">
          <a:xfrm>
            <a:off x="6057900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0" name="Rettangolo arrotondato 89"/>
          <p:cNvSpPr/>
          <p:nvPr/>
        </p:nvSpPr>
        <p:spPr bwMode="auto">
          <a:xfrm>
            <a:off x="6057900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 bwMode="auto">
          <a:xfrm>
            <a:off x="6057900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 bwMode="auto">
          <a:xfrm>
            <a:off x="6057900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 bwMode="auto">
          <a:xfrm>
            <a:off x="6067425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4" name="Rettangolo arrotondato 93"/>
          <p:cNvSpPr/>
          <p:nvPr/>
        </p:nvSpPr>
        <p:spPr bwMode="auto">
          <a:xfrm>
            <a:off x="6067425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5" name="Rettangolo arrotondato 94"/>
          <p:cNvSpPr/>
          <p:nvPr/>
        </p:nvSpPr>
        <p:spPr bwMode="auto">
          <a:xfrm>
            <a:off x="6067425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6" name="Rettangolo arrotondato 95"/>
          <p:cNvSpPr/>
          <p:nvPr/>
        </p:nvSpPr>
        <p:spPr bwMode="auto">
          <a:xfrm>
            <a:off x="6067425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7" name="Rettangolo arrotondato 96"/>
          <p:cNvSpPr/>
          <p:nvPr/>
        </p:nvSpPr>
        <p:spPr bwMode="auto">
          <a:xfrm>
            <a:off x="6067425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8" name="Rettangolo arrotondato 97"/>
          <p:cNvSpPr/>
          <p:nvPr/>
        </p:nvSpPr>
        <p:spPr bwMode="auto">
          <a:xfrm>
            <a:off x="6067425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9" name="Rettangolo arrotondato 98"/>
          <p:cNvSpPr/>
          <p:nvPr/>
        </p:nvSpPr>
        <p:spPr bwMode="auto">
          <a:xfrm>
            <a:off x="6753225" y="14430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0" name="Rettangolo arrotondato 99"/>
          <p:cNvSpPr/>
          <p:nvPr/>
        </p:nvSpPr>
        <p:spPr bwMode="auto">
          <a:xfrm>
            <a:off x="6762750" y="1881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1" name="Rettangolo arrotondato 100"/>
          <p:cNvSpPr/>
          <p:nvPr/>
        </p:nvSpPr>
        <p:spPr bwMode="auto">
          <a:xfrm>
            <a:off x="6762750" y="2309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2" name="Rettangolo arrotondato 101"/>
          <p:cNvSpPr/>
          <p:nvPr/>
        </p:nvSpPr>
        <p:spPr bwMode="auto">
          <a:xfrm>
            <a:off x="6762750" y="27479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3" name="Rettangolo arrotondato 102"/>
          <p:cNvSpPr/>
          <p:nvPr/>
        </p:nvSpPr>
        <p:spPr bwMode="auto">
          <a:xfrm>
            <a:off x="6762750" y="31670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4" name="Rettangolo arrotondato 103"/>
          <p:cNvSpPr/>
          <p:nvPr/>
        </p:nvSpPr>
        <p:spPr bwMode="auto">
          <a:xfrm>
            <a:off x="6772275" y="3605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5" name="Rettangolo arrotondato 104"/>
          <p:cNvSpPr/>
          <p:nvPr/>
        </p:nvSpPr>
        <p:spPr bwMode="auto">
          <a:xfrm>
            <a:off x="6772275" y="40338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6" name="Rettangolo arrotondato 105"/>
          <p:cNvSpPr/>
          <p:nvPr/>
        </p:nvSpPr>
        <p:spPr bwMode="auto">
          <a:xfrm>
            <a:off x="6772275" y="4471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7" name="Rettangolo arrotondato 106"/>
          <p:cNvSpPr/>
          <p:nvPr/>
        </p:nvSpPr>
        <p:spPr bwMode="auto">
          <a:xfrm>
            <a:off x="6772275" y="49387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8" name="Rettangolo arrotondato 107"/>
          <p:cNvSpPr/>
          <p:nvPr/>
        </p:nvSpPr>
        <p:spPr bwMode="auto">
          <a:xfrm>
            <a:off x="6772275" y="53673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9" name="Rettangolo arrotondato 108"/>
          <p:cNvSpPr/>
          <p:nvPr/>
        </p:nvSpPr>
        <p:spPr bwMode="auto">
          <a:xfrm>
            <a:off x="6772275" y="5919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0" name="Rettangolo arrotondato 109"/>
          <p:cNvSpPr/>
          <p:nvPr/>
        </p:nvSpPr>
        <p:spPr bwMode="auto">
          <a:xfrm>
            <a:off x="739140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1" name="Rettangolo arrotondato 110"/>
          <p:cNvSpPr/>
          <p:nvPr/>
        </p:nvSpPr>
        <p:spPr bwMode="auto">
          <a:xfrm>
            <a:off x="740092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2" name="Rettangolo arrotondato 111"/>
          <p:cNvSpPr/>
          <p:nvPr/>
        </p:nvSpPr>
        <p:spPr bwMode="auto">
          <a:xfrm>
            <a:off x="740092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3" name="Rettangolo arrotondato 112"/>
          <p:cNvSpPr/>
          <p:nvPr/>
        </p:nvSpPr>
        <p:spPr bwMode="auto">
          <a:xfrm>
            <a:off x="740092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4" name="Rettangolo arrotondato 113"/>
          <p:cNvSpPr/>
          <p:nvPr/>
        </p:nvSpPr>
        <p:spPr bwMode="auto">
          <a:xfrm>
            <a:off x="740092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5" name="Rettangolo arrotondato 114"/>
          <p:cNvSpPr/>
          <p:nvPr/>
        </p:nvSpPr>
        <p:spPr bwMode="auto">
          <a:xfrm>
            <a:off x="741045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6" name="Rettangolo arrotondato 115"/>
          <p:cNvSpPr/>
          <p:nvPr/>
        </p:nvSpPr>
        <p:spPr bwMode="auto">
          <a:xfrm>
            <a:off x="741045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7" name="Rettangolo arrotondato 116"/>
          <p:cNvSpPr/>
          <p:nvPr/>
        </p:nvSpPr>
        <p:spPr bwMode="auto">
          <a:xfrm>
            <a:off x="741045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8" name="Rettangolo arrotondato 117"/>
          <p:cNvSpPr/>
          <p:nvPr/>
        </p:nvSpPr>
        <p:spPr bwMode="auto">
          <a:xfrm>
            <a:off x="741045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9" name="Rettangolo arrotondato 118"/>
          <p:cNvSpPr/>
          <p:nvPr/>
        </p:nvSpPr>
        <p:spPr bwMode="auto">
          <a:xfrm>
            <a:off x="741045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0" name="Rettangolo arrotondato 119"/>
          <p:cNvSpPr/>
          <p:nvPr/>
        </p:nvSpPr>
        <p:spPr bwMode="auto">
          <a:xfrm>
            <a:off x="741045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1" name="Rettangolo arrotondato 120"/>
          <p:cNvSpPr/>
          <p:nvPr/>
        </p:nvSpPr>
        <p:spPr bwMode="auto">
          <a:xfrm>
            <a:off x="802005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2" name="Rettangolo arrotondato 121"/>
          <p:cNvSpPr/>
          <p:nvPr/>
        </p:nvSpPr>
        <p:spPr bwMode="auto">
          <a:xfrm>
            <a:off x="802957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3" name="Rettangolo arrotondato 122"/>
          <p:cNvSpPr/>
          <p:nvPr/>
        </p:nvSpPr>
        <p:spPr bwMode="auto">
          <a:xfrm>
            <a:off x="802957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4" name="Rettangolo arrotondato 123"/>
          <p:cNvSpPr/>
          <p:nvPr/>
        </p:nvSpPr>
        <p:spPr bwMode="auto">
          <a:xfrm>
            <a:off x="802957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5" name="Rettangolo arrotondato 124"/>
          <p:cNvSpPr/>
          <p:nvPr/>
        </p:nvSpPr>
        <p:spPr bwMode="auto">
          <a:xfrm>
            <a:off x="802957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6" name="Rettangolo arrotondato 125"/>
          <p:cNvSpPr/>
          <p:nvPr/>
        </p:nvSpPr>
        <p:spPr bwMode="auto">
          <a:xfrm>
            <a:off x="803910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7" name="Rettangolo arrotondato 126"/>
          <p:cNvSpPr/>
          <p:nvPr/>
        </p:nvSpPr>
        <p:spPr bwMode="auto">
          <a:xfrm>
            <a:off x="803910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8" name="Rettangolo arrotondato 127"/>
          <p:cNvSpPr/>
          <p:nvPr/>
        </p:nvSpPr>
        <p:spPr bwMode="auto">
          <a:xfrm>
            <a:off x="803910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9" name="Rettangolo arrotondato 128"/>
          <p:cNvSpPr/>
          <p:nvPr/>
        </p:nvSpPr>
        <p:spPr bwMode="auto">
          <a:xfrm>
            <a:off x="803910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0" name="Rettangolo arrotondato 129"/>
          <p:cNvSpPr/>
          <p:nvPr/>
        </p:nvSpPr>
        <p:spPr bwMode="auto">
          <a:xfrm>
            <a:off x="803910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1" name="Rettangolo arrotondato 130"/>
          <p:cNvSpPr/>
          <p:nvPr/>
        </p:nvSpPr>
        <p:spPr bwMode="auto">
          <a:xfrm>
            <a:off x="803910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2" name="Rettangolo arrotondato 131"/>
          <p:cNvSpPr/>
          <p:nvPr/>
        </p:nvSpPr>
        <p:spPr bwMode="auto">
          <a:xfrm>
            <a:off x="855345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3" name="Rettangolo arrotondato 132"/>
          <p:cNvSpPr/>
          <p:nvPr/>
        </p:nvSpPr>
        <p:spPr bwMode="auto">
          <a:xfrm>
            <a:off x="856297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4" name="Rettangolo arrotondato 133"/>
          <p:cNvSpPr/>
          <p:nvPr/>
        </p:nvSpPr>
        <p:spPr bwMode="auto">
          <a:xfrm>
            <a:off x="856297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5" name="Rettangolo arrotondato 134"/>
          <p:cNvSpPr/>
          <p:nvPr/>
        </p:nvSpPr>
        <p:spPr bwMode="auto">
          <a:xfrm>
            <a:off x="856297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6" name="Rettangolo arrotondato 135"/>
          <p:cNvSpPr/>
          <p:nvPr/>
        </p:nvSpPr>
        <p:spPr bwMode="auto">
          <a:xfrm>
            <a:off x="856297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7" name="Rettangolo arrotondato 136"/>
          <p:cNvSpPr/>
          <p:nvPr/>
        </p:nvSpPr>
        <p:spPr bwMode="auto">
          <a:xfrm>
            <a:off x="857250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8" name="Rettangolo arrotondato 137"/>
          <p:cNvSpPr/>
          <p:nvPr/>
        </p:nvSpPr>
        <p:spPr bwMode="auto">
          <a:xfrm>
            <a:off x="857250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9" name="Rettangolo arrotondato 138"/>
          <p:cNvSpPr/>
          <p:nvPr/>
        </p:nvSpPr>
        <p:spPr bwMode="auto">
          <a:xfrm>
            <a:off x="857250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0" name="Rettangolo arrotondato 139"/>
          <p:cNvSpPr/>
          <p:nvPr/>
        </p:nvSpPr>
        <p:spPr bwMode="auto">
          <a:xfrm>
            <a:off x="857250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1" name="Rettangolo arrotondato 140"/>
          <p:cNvSpPr/>
          <p:nvPr/>
        </p:nvSpPr>
        <p:spPr bwMode="auto">
          <a:xfrm>
            <a:off x="857250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2" name="Rettangolo arrotondato 141"/>
          <p:cNvSpPr/>
          <p:nvPr/>
        </p:nvSpPr>
        <p:spPr bwMode="auto">
          <a:xfrm>
            <a:off x="857250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3" name="Freeform 69"/>
          <p:cNvSpPr>
            <a:spLocks/>
          </p:cNvSpPr>
          <p:nvPr/>
        </p:nvSpPr>
        <p:spPr bwMode="auto">
          <a:xfrm>
            <a:off x="6102350" y="2336799"/>
            <a:ext cx="107950" cy="142875"/>
          </a:xfrm>
          <a:custGeom>
            <a:avLst/>
            <a:gdLst>
              <a:gd name="T0" fmla="*/ 1126 w 2969"/>
              <a:gd name="T1" fmla="*/ 1893 h 2904"/>
              <a:gd name="T2" fmla="*/ 1582 w 2969"/>
              <a:gd name="T3" fmla="*/ 1093 h 2904"/>
              <a:gd name="T4" fmla="*/ 1958 w 2969"/>
              <a:gd name="T5" fmla="*/ 554 h 2904"/>
              <a:gd name="T6" fmla="*/ 2170 w 2969"/>
              <a:gd name="T7" fmla="*/ 310 h 2904"/>
              <a:gd name="T8" fmla="*/ 2300 w 2969"/>
              <a:gd name="T9" fmla="*/ 163 h 2904"/>
              <a:gd name="T10" fmla="*/ 2431 w 2969"/>
              <a:gd name="T11" fmla="*/ 65 h 2904"/>
              <a:gd name="T12" fmla="*/ 2513 w 2969"/>
              <a:gd name="T13" fmla="*/ 49 h 2904"/>
              <a:gd name="T14" fmla="*/ 2676 w 2969"/>
              <a:gd name="T15" fmla="*/ 16 h 2904"/>
              <a:gd name="T16" fmla="*/ 2920 w 2969"/>
              <a:gd name="T17" fmla="*/ 0 h 2904"/>
              <a:gd name="T18" fmla="*/ 2969 w 2969"/>
              <a:gd name="T19" fmla="*/ 32 h 2904"/>
              <a:gd name="T20" fmla="*/ 2953 w 2969"/>
              <a:gd name="T21" fmla="*/ 65 h 2904"/>
              <a:gd name="T22" fmla="*/ 2855 w 2969"/>
              <a:gd name="T23" fmla="*/ 146 h 2904"/>
              <a:gd name="T24" fmla="*/ 2464 w 2969"/>
              <a:gd name="T25" fmla="*/ 571 h 2904"/>
              <a:gd name="T26" fmla="*/ 2039 w 2969"/>
              <a:gd name="T27" fmla="*/ 1142 h 2904"/>
              <a:gd name="T28" fmla="*/ 1631 w 2969"/>
              <a:gd name="T29" fmla="*/ 1795 h 2904"/>
              <a:gd name="T30" fmla="*/ 1289 w 2969"/>
              <a:gd name="T31" fmla="*/ 2496 h 2904"/>
              <a:gd name="T32" fmla="*/ 1191 w 2969"/>
              <a:gd name="T33" fmla="*/ 2725 h 2904"/>
              <a:gd name="T34" fmla="*/ 1126 w 2969"/>
              <a:gd name="T35" fmla="*/ 2839 h 2904"/>
              <a:gd name="T36" fmla="*/ 1044 w 2969"/>
              <a:gd name="T37" fmla="*/ 2888 h 2904"/>
              <a:gd name="T38" fmla="*/ 848 w 2969"/>
              <a:gd name="T39" fmla="*/ 2904 h 2904"/>
              <a:gd name="T40" fmla="*/ 701 w 2969"/>
              <a:gd name="T41" fmla="*/ 2888 h 2904"/>
              <a:gd name="T42" fmla="*/ 636 w 2969"/>
              <a:gd name="T43" fmla="*/ 2872 h 2904"/>
              <a:gd name="T44" fmla="*/ 554 w 2969"/>
              <a:gd name="T45" fmla="*/ 2758 h 2904"/>
              <a:gd name="T46" fmla="*/ 326 w 2969"/>
              <a:gd name="T47" fmla="*/ 2447 h 2904"/>
              <a:gd name="T48" fmla="*/ 65 w 2969"/>
              <a:gd name="T49" fmla="*/ 2154 h 2904"/>
              <a:gd name="T50" fmla="*/ 0 w 2969"/>
              <a:gd name="T51" fmla="*/ 2039 h 2904"/>
              <a:gd name="T52" fmla="*/ 32 w 2969"/>
              <a:gd name="T53" fmla="*/ 1958 h 2904"/>
              <a:gd name="T54" fmla="*/ 228 w 2969"/>
              <a:gd name="T55" fmla="*/ 1811 h 2904"/>
              <a:gd name="T56" fmla="*/ 440 w 2969"/>
              <a:gd name="T57" fmla="*/ 1827 h 2904"/>
              <a:gd name="T58" fmla="*/ 571 w 2969"/>
              <a:gd name="T59" fmla="*/ 1909 h 2904"/>
              <a:gd name="T60" fmla="*/ 734 w 2969"/>
              <a:gd name="T61" fmla="*/ 2056 h 2904"/>
              <a:gd name="T62" fmla="*/ 913 w 2969"/>
              <a:gd name="T63" fmla="*/ 2317 h 290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969"/>
              <a:gd name="T97" fmla="*/ 0 h 2904"/>
              <a:gd name="T98" fmla="*/ 2969 w 2969"/>
              <a:gd name="T99" fmla="*/ 2904 h 290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1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072304"/>
              </p:ext>
            </p:extLst>
          </p:nvPr>
        </p:nvGraphicFramePr>
        <p:xfrm>
          <a:off x="542923" y="819154"/>
          <a:ext cx="8210554" cy="539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5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3387">
                <a:tc>
                  <a:txBody>
                    <a:bodyPr/>
                    <a:lstStyle/>
                    <a:p>
                      <a:pPr algn="ctr"/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</a:t>
                      </a:r>
                      <a:r>
                        <a:rPr lang="it-IT" sz="700" baseline="0" dirty="0"/>
                        <a:t> nell’utilizzo di conoscenze tecniche</a:t>
                      </a:r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Miglioramento nell’applicazione procedure aziendali e/o</a:t>
                      </a:r>
                      <a:r>
                        <a:rPr lang="it-IT" sz="7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rispetto normative</a:t>
                      </a:r>
                      <a:endParaRPr lang="it-IT" sz="7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della Qualità delle attività svolte e dei relativi output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Riduzione del tempo di svolgimento delle attività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nell’efficacia dell’utilizzo delle risorse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delle relazioni con i colleghi con i quali si interagisce sugli stessi </a:t>
                      </a:r>
                      <a:r>
                        <a:rPr lang="it-IT" sz="700" dirty="0" err="1"/>
                        <a:t>priocessi</a:t>
                      </a:r>
                      <a:endParaRPr lang="it-IT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visione e strategia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Marketing e vendita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Produzione e consegna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 servizio al cliente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e gestione risorse umane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dell’information </a:t>
                      </a:r>
                      <a:r>
                        <a:rPr lang="it-IT" sz="800" b="1" dirty="0" err="1"/>
                        <a:t>Technology</a:t>
                      </a:r>
                      <a:endParaRPr lang="it-IT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risorse finanziarie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ambiente, salute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relazioni esterne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conoscenza.</a:t>
                      </a:r>
                      <a:r>
                        <a:rPr lang="it-IT" sz="800" b="1" baseline="0" dirty="0"/>
                        <a:t> Miglioramento dei processi e cambiamento organizzativo</a:t>
                      </a:r>
                      <a:endParaRPr lang="it-IT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" name="Connettore 1 2"/>
          <p:cNvCxnSpPr/>
          <p:nvPr/>
        </p:nvCxnSpPr>
        <p:spPr bwMode="auto">
          <a:xfrm>
            <a:off x="542924" y="781054"/>
            <a:ext cx="821055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2266950" y="528638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ESITI DEGLI INTERVENTI FORMATIVI DEL PIANO</a:t>
            </a:r>
          </a:p>
        </p:txBody>
      </p:sp>
      <p:cxnSp>
        <p:nvCxnSpPr>
          <p:cNvPr id="5" name="Connettore 1 4"/>
          <p:cNvCxnSpPr/>
          <p:nvPr/>
        </p:nvCxnSpPr>
        <p:spPr bwMode="auto">
          <a:xfrm rot="5400000">
            <a:off x="-2180508" y="3515599"/>
            <a:ext cx="539130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 rot="16200000">
            <a:off x="-1956143" y="3332565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PROCESSI INTERESSATI DAGLI INTERVENTI FORMATIVI</a:t>
            </a:r>
          </a:p>
        </p:txBody>
      </p:sp>
      <p:sp>
        <p:nvSpPr>
          <p:cNvPr id="140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B – Esito degli interventi formativi del piano sui processi aziendali interessati</a:t>
            </a:r>
          </a:p>
        </p:txBody>
      </p:sp>
    </p:spTree>
    <p:extLst>
      <p:ext uri="{BB962C8B-B14F-4D97-AF65-F5344CB8AC3E}">
        <p14:creationId xmlns:p14="http://schemas.microsoft.com/office/powerpoint/2010/main" val="357392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D – Utilizzo di sistemi di valutazione</a:t>
            </a:r>
          </a:p>
        </p:txBody>
      </p:sp>
      <p:sp>
        <p:nvSpPr>
          <p:cNvPr id="3" name="Rettangolo 2"/>
          <p:cNvSpPr/>
          <p:nvPr/>
        </p:nvSpPr>
        <p:spPr bwMode="auto">
          <a:xfrm>
            <a:off x="809624" y="2771775"/>
            <a:ext cx="7334251" cy="2908017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409575" y="809625"/>
            <a:ext cx="8239125" cy="5105400"/>
          </a:xfrm>
          <a:prstGeom prst="roundRect">
            <a:avLst/>
          </a:prstGeom>
          <a:noFill/>
          <a:ln>
            <a:solidFill>
              <a:srgbClr val="07429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rgbClr val="074290"/>
              </a:solidFill>
              <a:effectLst/>
              <a:latin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76299" y="937825"/>
            <a:ext cx="6343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0" dirty="0">
                <a:solidFill>
                  <a:srgbClr val="074290"/>
                </a:solidFill>
              </a:rPr>
              <a:t>Hai mai utilizzato sistemi di valutazione della soddisfazione dei partecipanti alla formazione? SI/NO 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7219950" y="994975"/>
            <a:ext cx="476250" cy="33337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SI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76299" y="1509325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dei partecipanti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876299" y="1871275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dei partecipanti che hanno risposto 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76299" y="2242750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di questionari compilati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5619749" y="1518850"/>
            <a:ext cx="1038225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7017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5629275" y="1890325"/>
            <a:ext cx="1028699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2332	</a:t>
            </a: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5619749" y="2260317"/>
            <a:ext cx="1038224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2332</a:t>
            </a:r>
          </a:p>
        </p:txBody>
      </p: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98062"/>
              </p:ext>
            </p:extLst>
          </p:nvPr>
        </p:nvGraphicFramePr>
        <p:xfrm>
          <a:off x="990600" y="3810000"/>
          <a:ext cx="7010400" cy="164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721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ASPETTI</a:t>
                      </a:r>
                      <a:r>
                        <a:rPr lang="it-IT" sz="1200" baseline="0" dirty="0"/>
                        <a:t> RILEVATI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VALUTAZIONE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PESO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/>
                        <a:t>Valutazione della didattica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/>
                        <a:t>Valutazione dell’organizzazione</a:t>
                      </a:r>
                      <a:r>
                        <a:rPr lang="it-IT" sz="1200" b="1" baseline="0" dirty="0"/>
                        <a:t> </a:t>
                      </a:r>
                      <a:r>
                        <a:rPr lang="it-IT" sz="1200" b="1" dirty="0"/>
                        <a:t>delle attività formative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Valutazione</a:t>
                      </a:r>
                      <a:r>
                        <a:rPr lang="it-IT" sz="1200" b="1" baseline="0" dirty="0"/>
                        <a:t> degli aspetti logistici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VALUTAZIONE COMPLESSIVA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CasellaDiTesto 22"/>
          <p:cNvSpPr txBox="1"/>
          <p:nvPr/>
        </p:nvSpPr>
        <p:spPr>
          <a:xfrm>
            <a:off x="876299" y="2947600"/>
            <a:ext cx="4171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b="1" i="0" dirty="0">
              <a:solidFill>
                <a:srgbClr val="074290"/>
              </a:solidFill>
            </a:endParaRPr>
          </a:p>
          <a:p>
            <a:r>
              <a:rPr lang="it-IT" sz="1200" b="1" i="0" dirty="0">
                <a:solidFill>
                  <a:srgbClr val="074290"/>
                </a:solidFill>
              </a:rPr>
              <a:t>Scala di valutazione utilizzata nella rilevazione della soddisfazione</a:t>
            </a: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5629275" y="2947600"/>
            <a:ext cx="1038224" cy="276225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i="0" dirty="0">
                <a:solidFill>
                  <a:schemeClr val="tx1"/>
                </a:solidFill>
                <a:latin typeface="Arial" charset="0"/>
              </a:rPr>
              <a:t>1</a:t>
            </a: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5629275" y="3324611"/>
            <a:ext cx="1038224" cy="276225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i="0" dirty="0">
                <a:solidFill>
                  <a:schemeClr val="tx1"/>
                </a:solidFill>
                <a:latin typeface="Arial" charset="0"/>
              </a:rPr>
              <a:t>5</a:t>
            </a: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686549" y="2942450"/>
            <a:ext cx="64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minimo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696074" y="3323450"/>
            <a:ext cx="838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massimo</a:t>
            </a:r>
          </a:p>
        </p:txBody>
      </p:sp>
    </p:spTree>
    <p:extLst>
      <p:ext uri="{BB962C8B-B14F-4D97-AF65-F5344CB8AC3E}">
        <p14:creationId xmlns:p14="http://schemas.microsoft.com/office/powerpoint/2010/main" val="1446868548"/>
      </p:ext>
    </p:extLst>
  </p:cSld>
  <p:clrMapOvr>
    <a:masterClrMapping/>
  </p:clrMapOvr>
</p:sld>
</file>

<file path=ppt/theme/theme1.xml><?xml version="1.0" encoding="utf-8"?>
<a:theme xmlns:a="http://schemas.openxmlformats.org/drawingml/2006/main" name="Modello_Format_elear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yout C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layout CI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out CI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out CI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out CI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out CI 5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FF33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FFADAA"/>
        </a:accent5>
        <a:accent6>
          <a:srgbClr val="6B6B6B"/>
        </a:accent6>
        <a:hlink>
          <a:srgbClr val="1C3CA6"/>
        </a:hlink>
        <a:folHlink>
          <a:srgbClr val="1C3C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Modello_Format_aula</Template>
  <TotalTime>144</TotalTime>
  <Words>595</Words>
  <Application>Microsoft Office PowerPoint</Application>
  <PresentationFormat>Presentazione su schermo (4:3)</PresentationFormat>
  <Paragraphs>180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Narrow</vt:lpstr>
      <vt:lpstr>Times New Roman</vt:lpstr>
      <vt:lpstr>Wingdings</vt:lpstr>
      <vt:lpstr>Modello_Format_elearning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Poste Italiane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VERDICCHIO ROSANNA (RUO)</dc:creator>
  <cp:lastModifiedBy>FODDIS DANIELA (RUO)</cp:lastModifiedBy>
  <cp:revision>23</cp:revision>
  <dcterms:created xsi:type="dcterms:W3CDTF">2019-08-30T10:26:29Z</dcterms:created>
  <dcterms:modified xsi:type="dcterms:W3CDTF">2022-03-21T15:12:34Z</dcterms:modified>
</cp:coreProperties>
</file>