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6"/>
  </p:notesMasterIdLst>
  <p:sldIdLst>
    <p:sldId id="257" r:id="rId3"/>
    <p:sldId id="261" r:id="rId4"/>
    <p:sldId id="262" r:id="rId5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33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AB0C7-2495-4297-8228-C911C73C8308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E96CB-0C2E-4533-9E4A-DF88D58A2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5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E96CB-0C2E-4533-9E4A-DF88D58A23E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22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+ Imm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4878221" y="836613"/>
            <a:ext cx="4000500" cy="2387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2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4878221" y="3582922"/>
            <a:ext cx="4000500" cy="64633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26" name="Connettore diritto 25"/>
          <p:cNvCxnSpPr/>
          <p:nvPr/>
        </p:nvCxnSpPr>
        <p:spPr>
          <a:xfrm flipV="1">
            <a:off x="4586097" y="3351198"/>
            <a:ext cx="4000500" cy="14381"/>
          </a:xfrm>
          <a:prstGeom prst="line">
            <a:avLst/>
          </a:prstGeom>
          <a:ln w="254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4877991" y="4321257"/>
            <a:ext cx="4000500" cy="725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sp>
        <p:nvSpPr>
          <p:cNvPr id="31" name="Segnaposto immagine 30"/>
          <p:cNvSpPr>
            <a:spLocks noGrp="1"/>
          </p:cNvSpPr>
          <p:nvPr>
            <p:ph type="pic" sz="quarter" idx="14"/>
          </p:nvPr>
        </p:nvSpPr>
        <p:spPr>
          <a:xfrm>
            <a:off x="-230" y="0"/>
            <a:ext cx="4572000" cy="6858000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700"/>
            </a:lvl1pPr>
          </a:lstStyle>
          <a:p>
            <a:r>
              <a:rPr lang="it-IT"/>
              <a:t>Fare clic sull'icona per inserire un'immagine</a:t>
            </a:r>
          </a:p>
        </p:txBody>
      </p:sp>
      <p:pic>
        <p:nvPicPr>
          <p:cNvPr id="17" name="Immagine 16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9" name="Rettangolo 18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18" name="Connettore diritto 17"/>
          <p:cNvCxnSpPr/>
          <p:nvPr/>
        </p:nvCxnSpPr>
        <p:spPr>
          <a:xfrm flipV="1">
            <a:off x="4586097" y="3351198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4" name="Rettangolo 23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6423996" y="6497638"/>
            <a:ext cx="2162605" cy="360362"/>
          </a:xfrm>
          <a:solidFill>
            <a:schemeClr val="accent1"/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2" name="Rettangolo 31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3" name="Rettangolo 32"/>
          <p:cNvSpPr/>
          <p:nvPr userDrawn="1"/>
        </p:nvSpPr>
        <p:spPr>
          <a:xfrm>
            <a:off x="4819342" y="4105202"/>
            <a:ext cx="4122295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34" name="Connettore diritto 33"/>
          <p:cNvCxnSpPr/>
          <p:nvPr userDrawn="1"/>
        </p:nvCxnSpPr>
        <p:spPr>
          <a:xfrm flipV="1">
            <a:off x="4586097" y="3351200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/>
          <p:cNvCxnSpPr/>
          <p:nvPr userDrawn="1"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 userDrawn="1"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 userDrawn="1"/>
        </p:nvSpPr>
        <p:spPr>
          <a:xfrm>
            <a:off x="8659606" y="6497638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39" name="Immagine 38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5" y="6497638"/>
            <a:ext cx="1781708" cy="360362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540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410436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" name="Rettangolo 4"/>
          <p:cNvSpPr/>
          <p:nvPr userDrawn="1"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58418" y="6498217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5" name="Immagine 4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5" y="2854725"/>
            <a:ext cx="3009899" cy="810177"/>
          </a:xfrm>
          <a:prstGeom prst="rect">
            <a:avLst/>
          </a:prstGeom>
        </p:spPr>
      </p:pic>
      <p:pic>
        <p:nvPicPr>
          <p:cNvPr id="6" name="Immagine 5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1762125" y="5588009"/>
            <a:ext cx="5619750" cy="52546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 baseline="0"/>
            </a:lvl1pPr>
          </a:lstStyle>
          <a:p>
            <a:pPr lvl="0"/>
            <a:r>
              <a:rPr lang="it-IT" dirty="0"/>
              <a:t>Rispetta l’ambiente: NON MI STAMPARE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1" name="Immagine 10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5" y="2854725"/>
            <a:ext cx="3009899" cy="810177"/>
          </a:xfrm>
          <a:prstGeom prst="rect">
            <a:avLst/>
          </a:prstGeom>
        </p:spPr>
      </p:pic>
      <p:pic>
        <p:nvPicPr>
          <p:cNvPr id="12" name="Immagine 11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6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5" name="Immagine 14" descr="pi_rgb_nobkg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27" y="2780357"/>
            <a:ext cx="4076753" cy="812902"/>
          </a:xfrm>
          <a:prstGeom prst="rect">
            <a:avLst/>
          </a:prstGeom>
        </p:spPr>
      </p:pic>
      <p:pic>
        <p:nvPicPr>
          <p:cNvPr id="16" name="Immagine 15" descr="social_pos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34" y="3783686"/>
            <a:ext cx="2109730" cy="23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9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53CF-971E-4765-BE08-3E941DB661F7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E69-E090-438C-B4C1-7E7A68F70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8166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53CF-971E-4765-BE08-3E941DB661F7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E69-E090-438C-B4C1-7E7A68F70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148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53CF-971E-4765-BE08-3E941DB661F7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E69-E090-438C-B4C1-7E7A68F70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4260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53CF-971E-4765-BE08-3E941DB661F7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E69-E090-438C-B4C1-7E7A68F70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456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53CF-971E-4765-BE08-3E941DB661F7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E69-E090-438C-B4C1-7E7A68F70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369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53CF-971E-4765-BE08-3E941DB661F7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E69-E090-438C-B4C1-7E7A68F70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6115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53CF-971E-4765-BE08-3E941DB661F7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E69-E090-438C-B4C1-7E7A68F70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5" y="810926"/>
            <a:ext cx="7169663" cy="2387600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66735" y="3557231"/>
            <a:ext cx="7169663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6506" y="4295570"/>
            <a:ext cx="7169663" cy="7254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cxnSp>
        <p:nvCxnSpPr>
          <p:cNvPr id="26" name="Connettore diritto 25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35" name="Immagine 34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7" name="Rettangolo 3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14" name="Connettore diritto 13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16" name="Connettore diritto 15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2397570" y="6498218"/>
            <a:ext cx="6189028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7" name="Rettangolo 2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29" name="Connettore diritto 28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2397570" y="6497638"/>
            <a:ext cx="6189218" cy="360362"/>
          </a:xfrm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1" name="Rettangolo 30"/>
          <p:cNvSpPr/>
          <p:nvPr userDrawn="1"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32" name="Connettore diritto 31"/>
          <p:cNvCxnSpPr/>
          <p:nvPr userDrawn="1"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/>
          <p:cNvCxnSpPr/>
          <p:nvPr userDrawn="1"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/>
          <p:cNvCxnSpPr/>
          <p:nvPr userDrawn="1"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 userDrawn="1"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1" name="Rettangolo 40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 userDrawn="1"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magine 43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9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53CF-971E-4765-BE08-3E941DB661F7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E69-E090-438C-B4C1-7E7A68F70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7132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53CF-971E-4765-BE08-3E941DB661F7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E69-E090-438C-B4C1-7E7A68F70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9806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53CF-971E-4765-BE08-3E941DB661F7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E69-E090-438C-B4C1-7E7A68F70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00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53CF-971E-4765-BE08-3E941DB661F7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E69-E090-438C-B4C1-7E7A68F70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77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gina I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000" baseline="0"/>
            </a:lvl1pPr>
          </a:lstStyle>
          <a:p>
            <a:r>
              <a:rPr lang="it-IT" dirty="0"/>
              <a:t>IMMAGINE A PAGINA INTERA</a:t>
            </a:r>
          </a:p>
          <a:p>
            <a:r>
              <a:rPr lang="it-IT" dirty="0"/>
              <a:t>Cliccare per inserire</a:t>
            </a:r>
          </a:p>
        </p:txBody>
      </p:sp>
    </p:spTree>
    <p:extLst>
      <p:ext uri="{BB962C8B-B14F-4D97-AF65-F5344CB8AC3E}">
        <p14:creationId xmlns:p14="http://schemas.microsoft.com/office/powerpoint/2010/main" val="397561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9617945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iapositiva think-cell" r:id="rId4" imgW="270" imgH="270" progId="TCLayout.ActiveDocument.1">
                  <p:embed/>
                </p:oleObj>
              </mc:Choice>
              <mc:Fallback>
                <p:oleObj name="Diapositiva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87582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278608" y="1016004"/>
            <a:ext cx="8586788" cy="5097463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1500" dirty="0" smtClean="0"/>
            </a:lvl1pPr>
            <a:lvl2pPr>
              <a:buClr>
                <a:srgbClr val="707173"/>
              </a:buClr>
              <a:defRPr lang="it-IT" sz="1350" dirty="0" smtClean="0"/>
            </a:lvl2pPr>
            <a:lvl3pPr marL="807244" indent="-121444">
              <a:buClr>
                <a:srgbClr val="707173"/>
              </a:buClr>
              <a:defRPr lang="it-IT" sz="1200" dirty="0" smtClean="0"/>
            </a:lvl3pPr>
            <a:lvl4pPr marL="1143000" indent="-114300">
              <a:buClr>
                <a:srgbClr val="707173"/>
              </a:buClr>
              <a:defRPr lang="it-IT" sz="1050" dirty="0" smtClean="0"/>
            </a:lvl4pPr>
            <a:lvl5pPr marL="1478756" indent="-107156">
              <a:buClr>
                <a:srgbClr val="707173"/>
              </a:buClr>
              <a:defRPr lang="it-IT" sz="1050" dirty="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163651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24"/>
          </p:nvPr>
        </p:nvSpPr>
        <p:spPr>
          <a:xfrm>
            <a:off x="278606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25"/>
          </p:nvPr>
        </p:nvSpPr>
        <p:spPr>
          <a:xfrm>
            <a:off x="4643438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9450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immagine 26"/>
          <p:cNvSpPr>
            <a:spLocks noGrp="1"/>
          </p:cNvSpPr>
          <p:nvPr>
            <p:ph type="pic" sz="quarter" idx="16"/>
          </p:nvPr>
        </p:nvSpPr>
        <p:spPr>
          <a:xfrm>
            <a:off x="4643441" y="1016004"/>
            <a:ext cx="4195763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0" tIns="45720" rIns="0" bIns="45720" rtlCol="0" anchor="t">
            <a:normAutofit/>
          </a:bodyPr>
          <a:lstStyle>
            <a:lvl1pPr marL="0" indent="0" algn="l">
              <a:buNone/>
              <a:defRPr lang="it-IT"/>
            </a:lvl1pPr>
          </a:lstStyle>
          <a:p>
            <a:pPr lv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2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278606" y="2066925"/>
            <a:ext cx="4221956" cy="30384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145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278606" y="1016004"/>
            <a:ext cx="4221956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4643438" y="2076449"/>
            <a:ext cx="4221956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23366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grafico 14"/>
          <p:cNvSpPr>
            <a:spLocks noGrp="1"/>
          </p:cNvSpPr>
          <p:nvPr>
            <p:ph type="chart" sz="quarter" idx="16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 grafico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350794" y="1609725"/>
            <a:ext cx="2491754" cy="39052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46264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abella 3"/>
          <p:cNvSpPr>
            <a:spLocks noGrp="1"/>
          </p:cNvSpPr>
          <p:nvPr>
            <p:ph type="tbl" sz="quarter" idx="20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una tabella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2"/>
          </p:nvPr>
        </p:nvSpPr>
        <p:spPr>
          <a:xfrm>
            <a:off x="6350794" y="1609725"/>
            <a:ext cx="2514600" cy="39243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75022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526430692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iapositiva think-cell" r:id="rId16" imgW="270" imgH="270" progId="TCLayout.ActiveDocument.1">
                  <p:embed/>
                </p:oleObj>
              </mc:Choice>
              <mc:Fallback>
                <p:oleObj name="Diapositiva think-cell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ttangolo 60"/>
          <p:cNvSpPr/>
          <p:nvPr userDrawn="1"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86" name="Rettangolo 85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88" name="Rettangolo 87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20" name="Connettore diritto 19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278606" y="10160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5" name="Rettangolo 14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6" name="Immagine 15" descr="PI_logo_o_RGB_p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8" name="Rettangolo 17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58418" y="6495840"/>
            <a:ext cx="484394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cxnSp>
        <p:nvCxnSpPr>
          <p:cNvPr id="22" name="Connettore diritto 21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olo isoscele 1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3" name="Triangolo isoscele 22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4" name="Triangolo isoscele 23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5" name="Triangolo isoscele 24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23571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8" name="Triangolo isoscele 27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Triangolo isoscele 29"/>
          <p:cNvSpPr/>
          <p:nvPr/>
        </p:nvSpPr>
        <p:spPr>
          <a:xfrm rot="16200000">
            <a:off x="9231798" y="6015502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32" name="Rettangolo 31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37" name="Connettore diritto 36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2397568" y="6498218"/>
            <a:ext cx="6189030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1" name="Rettangolo 40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8659609" y="6495832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olo isoscele 43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5" name="Triangolo isoscele 44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6" name="Triangolo isoscele 45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7" name="Triangolo isoscele 46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23571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0" name="Triangolo isoscele 49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1" name="Triangolo isoscele 50"/>
          <p:cNvSpPr/>
          <p:nvPr/>
        </p:nvSpPr>
        <p:spPr>
          <a:xfrm rot="16200000">
            <a:off x="9231798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58" name="Connettore diritto 57"/>
          <p:cNvCxnSpPr/>
          <p:nvPr userDrawn="1"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 userDrawn="1"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0" name="Rettangolo 59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62" name="Connettore diritto 61"/>
          <p:cNvCxnSpPr/>
          <p:nvPr userDrawn="1"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riangolo isoscele 62"/>
          <p:cNvSpPr/>
          <p:nvPr userDrawn="1"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4" name="Triangolo isoscele 63"/>
          <p:cNvSpPr/>
          <p:nvPr userDrawn="1"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5" name="Triangolo isoscele 64"/>
          <p:cNvSpPr/>
          <p:nvPr userDrawn="1"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6" name="Triangolo isoscele 65"/>
          <p:cNvSpPr/>
          <p:nvPr userDrawn="1"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7" name="Triangolo isoscele 66"/>
          <p:cNvSpPr/>
          <p:nvPr userDrawn="1"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8" name="Triangolo isoscele 67"/>
          <p:cNvSpPr/>
          <p:nvPr userDrawn="1"/>
        </p:nvSpPr>
        <p:spPr>
          <a:xfrm rot="5400000">
            <a:off x="-223571" y="6015504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9" name="Triangolo isoscele 68"/>
          <p:cNvSpPr/>
          <p:nvPr userDrawn="1"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70" name="Triangolo isoscele 69"/>
          <p:cNvSpPr/>
          <p:nvPr userDrawn="1"/>
        </p:nvSpPr>
        <p:spPr>
          <a:xfrm rot="16200000">
            <a:off x="9231798" y="6015504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72" name="Immagine 71" descr="PI_logo_o_RGB_p.jpg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73" name="Segnaposto numero diapositiva 2"/>
          <p:cNvSpPr txBox="1">
            <a:spLocks/>
          </p:cNvSpPr>
          <p:nvPr userDrawn="1"/>
        </p:nvSpPr>
        <p:spPr>
          <a:xfrm>
            <a:off x="8659606" y="6500822"/>
            <a:ext cx="484394" cy="357187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FA73C-A7EE-4241-A631-441DFD16C2EB}" type="slidenum">
              <a:rPr lang="it-IT" smtClean="0">
                <a:solidFill>
                  <a:srgbClr val="706F6F"/>
                </a:solidFill>
              </a:rPr>
              <a:pPr/>
              <a:t>‹N›</a:t>
            </a:fld>
            <a:endParaRPr lang="it-IT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9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3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Arial" panose="020B0604020202020204" pitchFamily="34" charset="0"/>
        <a:buChar char="•"/>
        <a:defRPr lang="it-IT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2" pos="3840">
          <p15:clr>
            <a:srgbClr val="F26B43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  <p15:guide id="7" orient="horz" pos="2244" userDrawn="1">
          <p15:clr>
            <a:srgbClr val="9FCC3B"/>
          </p15:clr>
        </p15:guide>
        <p15:guide id="8" pos="2880" userDrawn="1">
          <p15:clr>
            <a:srgbClr val="F26B43"/>
          </p15:clr>
        </p15:guide>
        <p15:guide id="9" orient="horz" pos="3851" userDrawn="1">
          <p15:clr>
            <a:srgbClr val="9FCC3B"/>
          </p15:clr>
        </p15:guide>
        <p15:guide id="10" orient="horz" pos="640" userDrawn="1">
          <p15:clr>
            <a:srgbClr val="FBAE40"/>
          </p15:clr>
        </p15:guide>
        <p15:guide id="11" pos="176" userDrawn="1">
          <p15:clr>
            <a:srgbClr val="9FCC3B"/>
          </p15:clr>
        </p15:guide>
        <p15:guide id="12" pos="5585" userDrawn="1">
          <p15:clr>
            <a:srgbClr val="9FCC3B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E53CF-971E-4765-BE08-3E941DB661F7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0DE69-E090-438C-B4C1-7E7A68F70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7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4" y="810926"/>
            <a:ext cx="8184141" cy="2387600"/>
          </a:xfrm>
        </p:spPr>
        <p:txBody>
          <a:bodyPr/>
          <a:lstStyle/>
          <a:p>
            <a:r>
              <a:rPr lang="it-IT" kern="0" dirty="0" smtClean="0"/>
              <a:t/>
            </a:r>
            <a:br>
              <a:rPr lang="it-IT" kern="0" dirty="0" smtClean="0"/>
            </a:br>
            <a:r>
              <a:rPr lang="it-IT" kern="0" dirty="0" smtClean="0"/>
              <a:t>Accordo 4 agosto 2017 – Allegato 1</a:t>
            </a:r>
            <a:br>
              <a:rPr lang="it-IT" kern="0" dirty="0" smtClean="0"/>
            </a:br>
            <a:r>
              <a:rPr lang="it-IT" kern="0" dirty="0" smtClean="0"/>
              <a:t>SMISTAMENTO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1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Segnaposto numero diapositiva 4"/>
          <p:cNvSpPr txBox="1">
            <a:spLocks/>
          </p:cNvSpPr>
          <p:nvPr/>
        </p:nvSpPr>
        <p:spPr>
          <a:xfrm>
            <a:off x="8664946" y="6500824"/>
            <a:ext cx="484394" cy="35718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>
                <a:solidFill>
                  <a:prstClr val="white"/>
                </a:solidFill>
              </a:rPr>
              <a:pPr/>
              <a:t>1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7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232650" y="771842"/>
            <a:ext cx="8432296" cy="82838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it-IT" sz="1600" cap="none" dirty="0">
                <a:solidFill>
                  <a:schemeClr val="tx1"/>
                </a:solidFill>
              </a:rPr>
              <a:t>In base alla previsione di volumi e agli orari di disponibilità del prodotto da parte del Cliente, </a:t>
            </a:r>
            <a:r>
              <a:rPr lang="it-IT" sz="1600" cap="none" dirty="0" smtClean="0">
                <a:solidFill>
                  <a:schemeClr val="tx1"/>
                </a:solidFill>
              </a:rPr>
              <a:t>nella tabella seguente è sintetizzata la possibile schedulazione delle attività:</a:t>
            </a:r>
            <a:endParaRPr lang="it-IT" sz="1600" cap="none" dirty="0">
              <a:solidFill>
                <a:schemeClr val="tx1"/>
              </a:solidFill>
            </a:endParaRPr>
          </a:p>
        </p:txBody>
      </p:sp>
      <p:graphicFrame>
        <p:nvGraphicFramePr>
          <p:cNvPr id="28" name="Tabel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143396"/>
              </p:ext>
            </p:extLst>
          </p:nvPr>
        </p:nvGraphicFramePr>
        <p:xfrm>
          <a:off x="755576" y="1556792"/>
          <a:ext cx="7358104" cy="40641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41746"/>
                <a:gridCol w="1462921"/>
                <a:gridCol w="2156437"/>
                <a:gridCol w="2197000"/>
              </a:tblGrid>
              <a:tr h="18424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SORTING CENTER</a:t>
                      </a:r>
                      <a:endParaRPr lang="it-IT" sz="11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CENTRO ATTUALMENTE ATTIVO PER CRP/CRA PACCHI</a:t>
                      </a:r>
                      <a:endParaRPr lang="it-IT" sz="11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LAVORAZIONI PER PACCHI AMAZON PLUS</a:t>
                      </a:r>
                      <a:endParaRPr lang="it-IT" sz="1100" b="1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</a:tr>
              <a:tr h="440137">
                <a:tc vMerge="1">
                  <a:txBody>
                    <a:bodyPr/>
                    <a:lstStyle/>
                    <a:p>
                      <a:pPr algn="ctr" fontAlgn="b"/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SETTIMANA STANDARD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(FINO A METÀ NOVEMBRE)</a:t>
                      </a:r>
                      <a:endParaRPr lang="it-IT" sz="11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SETTIMANA DI PICCO 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(NOVEMBRE –DICEMBRE)</a:t>
                      </a:r>
                      <a:endParaRPr lang="it-IT" sz="11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>
                    <a:lnR w="12700" cap="flat" cmpd="sng" algn="ctr">
                      <a:solidFill>
                        <a:srgbClr val="3B3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</a:tr>
              <a:tr h="249208">
                <a:tc>
                  <a:txBody>
                    <a:bodyPr/>
                    <a:lstStyle/>
                    <a:p>
                      <a:pPr marL="0" indent="87313" algn="l" fontAlgn="ctr"/>
                      <a:r>
                        <a:rPr lang="it-IT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CP Brescia</a:t>
                      </a:r>
                      <a:endParaRPr lang="it-IT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Clr>
                          <a:srgbClr val="00B05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it-IT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Sì</a:t>
                      </a:r>
                      <a:endParaRPr lang="it-IT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87313" indent="0" algn="ctr" fontAlgn="b"/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già a 6 giorni </a:t>
                      </a:r>
                      <a:endParaRPr lang="it-IT" sz="12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87313" indent="0" algn="ctr" fontAlgn="b"/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 6 a 7 giorni</a:t>
                      </a:r>
                      <a:endParaRPr lang="it-IT" sz="12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>
                    <a:lnR w="12700" cap="flat" cmpd="sng" algn="ctr">
                      <a:solidFill>
                        <a:srgbClr val="3B3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8">
                <a:tc>
                  <a:txBody>
                    <a:bodyPr/>
                    <a:lstStyle/>
                    <a:p>
                      <a:pPr marL="0" indent="87313" algn="l" fontAlgn="ctr"/>
                      <a:r>
                        <a:rPr lang="it-IT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CMP Bologna</a:t>
                      </a:r>
                      <a:endParaRPr lang="it-IT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it-IT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Sì</a:t>
                      </a:r>
                      <a:endParaRPr lang="it-IT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0" marR="0" indent="87313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già a 6 giorni </a:t>
                      </a: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0" marR="0" indent="87313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 6 a 7 giorni</a:t>
                      </a:r>
                    </a:p>
                  </a:txBody>
                  <a:tcPr marL="9525" marR="9525" marT="12700" marB="0" anchor="ctr">
                    <a:lnR w="12700" cap="flat" cmpd="sng" algn="ctr">
                      <a:solidFill>
                        <a:srgbClr val="3B3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3020">
                <a:tc gridSpan="4">
                  <a:txBody>
                    <a:bodyPr/>
                    <a:lstStyle/>
                    <a:p>
                      <a:pPr marL="0" indent="87313" algn="l" fontAlgn="ctr"/>
                      <a:endParaRPr lang="it-IT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685800" rtl="0" eaLnBrk="1" fontAlgn="ctr" latinLnBrk="0" hangingPunct="1">
                        <a:buFont typeface="Wingdings" panose="05000000000000000000" pitchFamily="2" charset="2"/>
                        <a:buNone/>
                      </a:pPr>
                      <a:endParaRPr lang="it-IT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/>
                </a:tc>
                <a:tc hMerge="1">
                  <a:txBody>
                    <a:bodyPr/>
                    <a:lstStyle/>
                    <a:p>
                      <a:pPr marL="90488" marR="0" indent="-3175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/>
                </a:tc>
                <a:tc hMerge="1">
                  <a:txBody>
                    <a:bodyPr/>
                    <a:lstStyle/>
                    <a:p>
                      <a:pPr marL="90488" marR="0" indent="-3175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>
                    <a:lnR w="12700" cap="flat" cmpd="sng" algn="ctr">
                      <a:solidFill>
                        <a:srgbClr val="3B3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1340">
                <a:tc>
                  <a:txBody>
                    <a:bodyPr/>
                    <a:lstStyle/>
                    <a:p>
                      <a:pPr marL="0" indent="87313" algn="l" fontAlgn="ctr"/>
                      <a:r>
                        <a:rPr lang="it-IT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CMP Firenze</a:t>
                      </a:r>
                      <a:endParaRPr lang="it-IT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0" indent="0" algn="ctr" defTabSz="685800" rtl="0" eaLnBrk="1" fontAlgn="ctr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Sì</a:t>
                      </a:r>
                      <a:endParaRPr lang="it-IT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90488" marR="0" indent="-3175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 5 a 6 giorni </a:t>
                      </a:r>
                      <a:endParaRPr lang="it-IT" sz="12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90488" marR="0" indent="-3175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 6 a 7 giorni</a:t>
                      </a:r>
                    </a:p>
                  </a:txBody>
                  <a:tcPr marL="9525" marR="9525" marT="12700" marB="0" anchor="ctr">
                    <a:lnR w="12700" cap="flat" cmpd="sng" algn="ctr">
                      <a:solidFill>
                        <a:srgbClr val="3B3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61340">
                <a:tc>
                  <a:txBody>
                    <a:bodyPr/>
                    <a:lstStyle/>
                    <a:p>
                      <a:pPr marL="0" indent="87313" algn="l" fontAlgn="ctr"/>
                      <a:r>
                        <a:rPr lang="it-IT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CSL Roma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Affile</a:t>
                      </a:r>
                      <a:endParaRPr lang="it-IT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0" indent="0" algn="ctr" defTabSz="685800" rtl="0" eaLnBrk="1" fontAlgn="ctr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90488" marR="0" indent="-3175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 5 a 6 giorni </a:t>
                      </a:r>
                      <a:endParaRPr lang="it-IT" sz="12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90488" marR="0" indent="-3175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 6 a 7 giorni</a:t>
                      </a:r>
                    </a:p>
                  </a:txBody>
                  <a:tcPr marL="9525" marR="9525" marT="12700" marB="0" anchor="ctr">
                    <a:lnR w="12700" cap="flat" cmpd="sng" algn="ctr">
                      <a:solidFill>
                        <a:srgbClr val="3B3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61340">
                <a:tc>
                  <a:txBody>
                    <a:bodyPr/>
                    <a:lstStyle/>
                    <a:p>
                      <a:pPr marL="0" indent="87313" algn="l" fontAlgn="ctr"/>
                      <a:r>
                        <a:rPr lang="it-IT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CMP Bari</a:t>
                      </a:r>
                      <a:endParaRPr lang="it-IT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Sì</a:t>
                      </a: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90488" marR="0" indent="-3175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 5 a 6 giorni </a:t>
                      </a:r>
                      <a:endParaRPr lang="it-IT" sz="12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90488" marR="0" indent="-3175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 6 a 7 giorni</a:t>
                      </a:r>
                    </a:p>
                  </a:txBody>
                  <a:tcPr marL="9525" marR="9525" marT="12700" marB="0" anchor="ctr">
                    <a:lnR w="12700" cap="flat" cmpd="sng" algn="ctr">
                      <a:solidFill>
                        <a:srgbClr val="3B3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61340">
                <a:tc>
                  <a:txBody>
                    <a:bodyPr/>
                    <a:lstStyle/>
                    <a:p>
                      <a:pPr marL="0" indent="87313" algn="l" fontAlgn="ctr"/>
                      <a:r>
                        <a:rPr lang="it-IT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CP Pescara</a:t>
                      </a:r>
                      <a:endParaRPr lang="it-IT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0" indent="0" algn="ctr" defTabSz="685800" rtl="0" eaLnBrk="1" fontAlgn="ctr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</a:t>
                      </a:r>
                      <a:endParaRPr lang="it-IT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90488" marR="0" indent="-3175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 5 a 6 giorni </a:t>
                      </a:r>
                      <a:endParaRPr lang="it-IT" sz="12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90488" marR="0" indent="-3175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 6 a 7 giorni</a:t>
                      </a:r>
                    </a:p>
                  </a:txBody>
                  <a:tcPr marL="9525" marR="9525" marT="12700" marB="0" anchor="ctr">
                    <a:lnR w="12700" cap="flat" cmpd="sng" algn="ctr">
                      <a:solidFill>
                        <a:srgbClr val="3B3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61340">
                <a:tc>
                  <a:txBody>
                    <a:bodyPr/>
                    <a:lstStyle/>
                    <a:p>
                      <a:pPr marL="0" indent="87313" algn="l" fontAlgn="ctr"/>
                      <a:r>
                        <a:rPr lang="it-IT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CMP Genova</a:t>
                      </a:r>
                      <a:endParaRPr lang="it-IT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Sì</a:t>
                      </a: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90488" marR="0" indent="-3175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 5 a 6 giorni </a:t>
                      </a: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marL="90488" marR="0" indent="-3175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 6 a 7 giorni</a:t>
                      </a:r>
                    </a:p>
                  </a:txBody>
                  <a:tcPr marL="9525" marR="9525" marT="12700" marB="0" anchor="ctr">
                    <a:lnR w="12700" cap="flat" cmpd="sng" algn="ctr">
                      <a:solidFill>
                        <a:srgbClr val="3B3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>
          <a:xfrm>
            <a:off x="309851" y="369870"/>
            <a:ext cx="8563940" cy="3589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750"/>
              </a:spcBef>
              <a:buClr>
                <a:srgbClr val="707173"/>
              </a:buClr>
              <a:buSzPct val="120000"/>
            </a:pPr>
            <a:r>
              <a:rPr lang="it-IT" sz="1400" b="0" dirty="0">
                <a:solidFill>
                  <a:srgbClr val="0047BB"/>
                </a:solidFill>
              </a:rPr>
              <a:t>Focus Lavorazioni </a:t>
            </a:r>
            <a:r>
              <a:rPr lang="it-IT" sz="1400" b="0" dirty="0" smtClean="0">
                <a:solidFill>
                  <a:srgbClr val="0047BB"/>
                </a:solidFill>
              </a:rPr>
              <a:t>PER I CENTRI DI SMISTAMENTO ATTIVATI</a:t>
            </a:r>
            <a:endParaRPr lang="it-IT" sz="1400" b="0" dirty="0">
              <a:solidFill>
                <a:srgbClr val="0047BB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278607" y="0"/>
            <a:ext cx="8587582" cy="35895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solidFill>
                  <a:srgbClr val="0047BB"/>
                </a:solidFill>
              </a:rPr>
              <a:t>EVOLUZIONE PACCHI</a:t>
            </a:r>
            <a:endParaRPr lang="it-IT" dirty="0">
              <a:solidFill>
                <a:srgbClr val="0047BB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93183" y="5781712"/>
            <a:ext cx="54647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rgbClr val="706F6F"/>
                </a:solidFill>
                <a:latin typeface="Calibri"/>
              </a:rPr>
              <a:t>*Dettaglio nella slide successiva</a:t>
            </a:r>
          </a:p>
        </p:txBody>
      </p:sp>
    </p:spTree>
    <p:extLst>
      <p:ext uri="{BB962C8B-B14F-4D97-AF65-F5344CB8AC3E}">
        <p14:creationId xmlns:p14="http://schemas.microsoft.com/office/powerpoint/2010/main" val="19904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Basket </a:t>
            </a:r>
            <a:r>
              <a:rPr lang="it-IT" dirty="0" smtClean="0"/>
              <a:t>Orari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t-IT" dirty="0"/>
              <a:t>CENTRI DI SMISTAMENTO</a:t>
            </a:r>
          </a:p>
        </p:txBody>
      </p:sp>
      <p:sp>
        <p:nvSpPr>
          <p:cNvPr id="7" name="Rettangolo arrotondato 6"/>
          <p:cNvSpPr/>
          <p:nvPr/>
        </p:nvSpPr>
        <p:spPr bwMode="auto">
          <a:xfrm>
            <a:off x="548462" y="1532607"/>
            <a:ext cx="4132854" cy="324673"/>
          </a:xfrm>
          <a:prstGeom prst="roundRect">
            <a:avLst/>
          </a:prstGeom>
          <a:solidFill>
            <a:srgbClr val="0047A9"/>
          </a:solidFill>
          <a:ln w="9525" algn="ctr">
            <a:solidFill>
              <a:srgbClr val="0047A9"/>
            </a:solidFill>
            <a:round/>
            <a:headEnd/>
            <a:tailEnd/>
          </a:ln>
          <a:extLst/>
        </p:spPr>
        <p:txBody>
          <a:bodyPr tIns="91440" bIns="91440" anchor="ctr"/>
          <a:lstStyle/>
          <a:p>
            <a:pPr algn="ctr" fontAlgn="ctr">
              <a:defRPr/>
            </a:pPr>
            <a:r>
              <a:rPr lang="it-IT" cap="all" dirty="0">
                <a:solidFill>
                  <a:prstClr val="white"/>
                </a:solidFill>
              </a:rPr>
              <a:t>Basket turni (6:00/7:12 </a:t>
            </a:r>
            <a:r>
              <a:rPr lang="it-IT" dirty="0">
                <a:solidFill>
                  <a:prstClr val="white"/>
                </a:solidFill>
              </a:rPr>
              <a:t>h</a:t>
            </a:r>
            <a:r>
              <a:rPr lang="it-IT" cap="all" dirty="0">
                <a:solidFill>
                  <a:prstClr val="white"/>
                </a:solidFill>
              </a:rPr>
              <a:t>) 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293732"/>
              </p:ext>
            </p:extLst>
          </p:nvPr>
        </p:nvGraphicFramePr>
        <p:xfrm>
          <a:off x="577035" y="1923443"/>
          <a:ext cx="4114579" cy="4090909"/>
        </p:xfrm>
        <a:graphic>
          <a:graphicData uri="http://schemas.openxmlformats.org/drawingml/2006/table">
            <a:tbl>
              <a:tblPr firstRow="1" firstCol="1" bandRow="1"/>
              <a:tblGrid>
                <a:gridCol w="309562"/>
                <a:gridCol w="3805017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ORARIO INIZIO TURNI (*)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Domenica – Venerdì</a:t>
                      </a: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04:00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2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05:00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3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06:00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4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07:00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5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08:00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6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09:00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7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10:00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8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12:00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9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13:00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14:00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11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15:30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12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16:00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13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17:00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14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18:00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15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21:00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16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22:00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17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24:00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449249" y="805178"/>
            <a:ext cx="8210357" cy="8283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it-IT" cap="none" dirty="0" smtClean="0">
                <a:solidFill>
                  <a:schemeClr val="tx1"/>
                </a:solidFill>
              </a:rPr>
              <a:t>I turni necessari alle attività di smistamento prevedono basket orari già presenti sulla rete di smistamento (CMP/CP) in base ad accordi vigenti.</a:t>
            </a:r>
            <a:endParaRPr lang="it-IT" cap="none" dirty="0">
              <a:solidFill>
                <a:schemeClr val="tx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881030" y="5530850"/>
            <a:ext cx="35499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100" dirty="0">
                <a:solidFill>
                  <a:srgbClr val="706F6F"/>
                </a:solidFill>
              </a:rPr>
              <a:t>(*) Sarà possibile /anticipare posticipare l’inizio/fine di ogni turno di 30’</a:t>
            </a:r>
          </a:p>
        </p:txBody>
      </p:sp>
    </p:spTree>
    <p:extLst>
      <p:ext uri="{BB962C8B-B14F-4D97-AF65-F5344CB8AC3E}">
        <p14:creationId xmlns:p14="http://schemas.microsoft.com/office/powerpoint/2010/main" val="353012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Poste">
  <a:themeElements>
    <a:clrScheme name="Post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706F6F"/>
      </a:accent3>
      <a:accent4>
        <a:srgbClr val="C0C0C0"/>
      </a:accent4>
      <a:accent5>
        <a:srgbClr val="00B0F0"/>
      </a:accent5>
      <a:accent6>
        <a:srgbClr val="0070C0"/>
      </a:accent6>
      <a:hlink>
        <a:srgbClr val="0047BB"/>
      </a:hlink>
      <a:folHlink>
        <a:srgbClr val="00206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Tema Poste" id="{0A4B8638-53E6-4A94-8E22-F8D99DB4BEB6}" vid="{4DA813B9-AA7B-4999-BBA6-A0FC37714231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256</Words>
  <Application>Microsoft Office PowerPoint</Application>
  <PresentationFormat>Presentazione su schermo (4:3)</PresentationFormat>
  <Paragraphs>84</Paragraphs>
  <Slides>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Tema Poste</vt:lpstr>
      <vt:lpstr>Personalizza struttura</vt:lpstr>
      <vt:lpstr>Diapositiva think-cell</vt:lpstr>
      <vt:lpstr> Accordo 4 agosto 2017 – Allegato 1 SMISTAMENTO</vt:lpstr>
      <vt:lpstr>Presentazione standard di PowerPoint</vt:lpstr>
      <vt:lpstr>Basket Orari</vt:lpstr>
    </vt:vector>
  </TitlesOfParts>
  <Company>Poste Italiane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Accordo XXX – Allegato 1 SMISTAMENTO</dc:title>
  <dc:creator>Poste Italiane</dc:creator>
  <cp:lastModifiedBy>Admin</cp:lastModifiedBy>
  <cp:revision>7</cp:revision>
  <cp:lastPrinted>2017-07-24T18:55:13Z</cp:lastPrinted>
  <dcterms:created xsi:type="dcterms:W3CDTF">2017-07-24T17:40:23Z</dcterms:created>
  <dcterms:modified xsi:type="dcterms:W3CDTF">2017-08-08T10:28:35Z</dcterms:modified>
</cp:coreProperties>
</file>