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16"/>
  </p:notesMasterIdLst>
  <p:sldIdLst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B0C7-2495-4297-8228-C911C73C8308}" type="datetimeFigureOut">
              <a:rPr lang="it-IT" smtClean="0"/>
              <a:t>08/08/2017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E96CB-0C2E-4533-9E4A-DF88D58A23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5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540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41043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9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57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19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3996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42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00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616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41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392418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7942824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202383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9443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374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74570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06" y="4295570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18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9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88253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78743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248226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" name="Rettangolo 4"/>
          <p:cNvSpPr/>
          <p:nvPr userDrawn="1"/>
        </p:nvSpPr>
        <p:spPr>
          <a:xfrm>
            <a:off x="1" y="62865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74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17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09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5" y="2854725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7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33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306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</p:spTree>
    <p:extLst>
      <p:ext uri="{BB962C8B-B14F-4D97-AF65-F5344CB8AC3E}">
        <p14:creationId xmlns:p14="http://schemas.microsoft.com/office/powerpoint/2010/main" val="397561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9617945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iapositiva think-cell" r:id="rId4" imgW="270" imgH="270" progId="TCLayout.ActiveDocument.1">
                  <p:embed/>
                </p:oleObj>
              </mc:Choice>
              <mc:Fallback>
                <p:oleObj name="Diapositiva think-cell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</p:spTree>
    <p:extLst>
      <p:ext uri="{BB962C8B-B14F-4D97-AF65-F5344CB8AC3E}">
        <p14:creationId xmlns:p14="http://schemas.microsoft.com/office/powerpoint/2010/main" val="16365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9450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1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145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3366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 grafico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46264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/>
              <a:t>Fare clic sull'icona per inserire una tabella</a:t>
            </a:r>
            <a:endParaRPr lang="it-IT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7502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3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526430692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iapositiva think-cell" r:id="rId16" imgW="270" imgH="270" progId="TCLayout.ActiveDocument.1">
                  <p:embed/>
                </p:oleObj>
              </mc:Choice>
              <mc:Fallback>
                <p:oleObj name="Diapositiva think-cell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ttangolo 60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5840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9" y="6495832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 userDrawn="1"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 userDrawn="1"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 userDrawn="1"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3" name="Segnaposto numero diapositiva 2"/>
          <p:cNvSpPr txBox="1">
            <a:spLocks/>
          </p:cNvSpPr>
          <p:nvPr userDrawn="1"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FA73C-A7EE-4241-A631-441DFD16C2EB}" type="slidenum">
              <a:rPr lang="it-IT" smtClean="0">
                <a:solidFill>
                  <a:srgbClr val="706F6F"/>
                </a:solidFill>
              </a:rPr>
              <a:pPr/>
              <a:t>‹N›</a:t>
            </a:fld>
            <a:endParaRPr lang="it-IT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9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4146056443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iapositiva think-cell" r:id="rId17" imgW="270" imgH="270" progId="TCLayout.ActiveDocument.1">
                  <p:embed/>
                </p:oleObj>
              </mc:Choice>
              <mc:Fallback>
                <p:oleObj name="Diapositiva think-cell" r:id="rId1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ttangolo 60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5840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18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18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9" y="6495832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02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 userDrawn="1"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 userDrawn="1"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 userDrawn="1"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 userDrawn="1"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 userDrawn="1"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 userDrawn="1"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 userDrawn="1"/>
        </p:nvSpPr>
        <p:spPr>
          <a:xfrm rot="5400000">
            <a:off x="-223571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 userDrawn="1"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 userDrawn="1"/>
        </p:nvSpPr>
        <p:spPr>
          <a:xfrm rot="16200000">
            <a:off x="9231798" y="6015504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3" name="Segnaposto numero diapositiva 2"/>
          <p:cNvSpPr txBox="1">
            <a:spLocks/>
          </p:cNvSpPr>
          <p:nvPr userDrawn="1"/>
        </p:nvSpPr>
        <p:spPr>
          <a:xfrm>
            <a:off x="8659606" y="6500822"/>
            <a:ext cx="484394" cy="35718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7FA73C-A7EE-4241-A631-441DFD16C2EB}" type="slidenum">
              <a:rPr lang="it-IT" smtClean="0">
                <a:solidFill>
                  <a:srgbClr val="706F6F"/>
                </a:solidFill>
              </a:rPr>
              <a:pPr/>
              <a:t>‹N›</a:t>
            </a:fld>
            <a:endParaRPr lang="it-IT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4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4" y="810926"/>
            <a:ext cx="8669762" cy="2387600"/>
          </a:xfrm>
        </p:spPr>
        <p:txBody>
          <a:bodyPr/>
          <a:lstStyle/>
          <a:p>
            <a:r>
              <a:rPr lang="it-IT" kern="0" dirty="0" smtClean="0"/>
              <a:t/>
            </a:r>
            <a:br>
              <a:rPr lang="it-IT" kern="0" dirty="0" smtClean="0"/>
            </a:br>
            <a:r>
              <a:rPr lang="it-IT" kern="0" dirty="0" smtClean="0"/>
              <a:t>Accordo </a:t>
            </a:r>
            <a:r>
              <a:rPr lang="it-IT" kern="0" dirty="0" smtClean="0"/>
              <a:t>4 agosto 2017 </a:t>
            </a:r>
            <a:r>
              <a:rPr lang="it-IT" kern="0" dirty="0" smtClean="0"/>
              <a:t>– Allegato 3</a:t>
            </a:r>
            <a:br>
              <a:rPr lang="it-IT" kern="0" dirty="0" smtClean="0"/>
            </a:br>
            <a:r>
              <a:rPr lang="it-IT" kern="0" dirty="0" smtClean="0"/>
              <a:t>RECAPITO E LAVORAZIONI INTERNE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9" name="Segnaposto numero diapositiva 4"/>
          <p:cNvSpPr txBox="1">
            <a:spLocks/>
          </p:cNvSpPr>
          <p:nvPr/>
        </p:nvSpPr>
        <p:spPr>
          <a:xfrm>
            <a:off x="8664946" y="6500824"/>
            <a:ext cx="484394" cy="35718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>
                <a:solidFill>
                  <a:prstClr val="white"/>
                </a:solidFill>
              </a:rPr>
              <a:pPr/>
              <a:t>1</a:t>
            </a:fld>
            <a:endParaRPr lang="it-I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609696"/>
              </p:ext>
            </p:extLst>
          </p:nvPr>
        </p:nvGraphicFramePr>
        <p:xfrm>
          <a:off x="304800" y="1007217"/>
          <a:ext cx="3699671" cy="48565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7058"/>
                <a:gridCol w="764403"/>
                <a:gridCol w="362384"/>
                <a:gridCol w="1645826"/>
              </a:tblGrid>
              <a:tr h="269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CASALPUSTERLENGO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PANDINO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SANT'ANGELO LODIGIANO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SORESINA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GARLASCO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MORTARA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VOGHERA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CASALMAGGIORE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CASTEGGIO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BELGIOIOSO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SEGRATE RECAPITO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VIMERCATE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GORGONZOLA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CASTANO PRIMO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ARCORE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MAGENTA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CERNUSCO SUL NAVIGLIO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BERNAREGGIO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COLOGNO MONZESE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LACCHIARELLA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MERATE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TRADATE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VALMADRERA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CROSIO DELLA VALLE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CALOLZIOCORTE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CANTU'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ERBA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SONDALO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CHIAVENNA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BELLANO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CREMNAGO DI INVERIGO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RIVOLTELLA DEL GARDA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SALO'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VEROLANUOVA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BOARIO TERME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CHIARI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LUMEZZANE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PALAZZOLO SULL'OGLIO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ISEO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59677"/>
              </p:ext>
            </p:extLst>
          </p:nvPr>
        </p:nvGraphicFramePr>
        <p:xfrm>
          <a:off x="4665134" y="1007217"/>
          <a:ext cx="3699671" cy="261629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7058"/>
                <a:gridCol w="764403"/>
                <a:gridCol w="362384"/>
                <a:gridCol w="1645826"/>
              </a:tblGrid>
              <a:tr h="269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FRANCIACORTA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ROVATO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RONCADELLE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ORZINUOVI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GHEDI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BRENO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BAGNOLO MELLA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GARDONE VAL TROMPIA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EDOLO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VALSABBIA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SERIATE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CASTIGLIONE DELLE STIVIERE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GONZAGA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PELLEGRINO TERME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CLUSONE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MARMIROLO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VIADANA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LOVERE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ASOLA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TRESCORE BALNEARIO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SARNICO</a:t>
                      </a:r>
                    </a:p>
                  </a:txBody>
                  <a:tcPr marL="0" marR="0" marT="0" marB="0" anchor="b"/>
                </a:tc>
              </a:tr>
              <a:tr h="106130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OSTIGLIA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</a:t>
            </a:r>
            <a:r>
              <a:rPr lang="it-IT" kern="0" dirty="0">
                <a:solidFill>
                  <a:srgbClr val="0047A9"/>
                </a:solidFill>
              </a:rPr>
              <a:t>349 </a:t>
            </a:r>
            <a:r>
              <a:rPr lang="it-IT" kern="0" dirty="0" smtClean="0">
                <a:solidFill>
                  <a:srgbClr val="0047A9"/>
                </a:solidFill>
              </a:rPr>
              <a:t>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(3/6)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85748" y="410652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 : potenzialmente interessati ad attività pomeridiane e il Sabato </a:t>
            </a:r>
          </a:p>
        </p:txBody>
      </p:sp>
    </p:spTree>
    <p:extLst>
      <p:ext uri="{BB962C8B-B14F-4D97-AF65-F5344CB8AC3E}">
        <p14:creationId xmlns:p14="http://schemas.microsoft.com/office/powerpoint/2010/main" val="141175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874108"/>
              </p:ext>
            </p:extLst>
          </p:nvPr>
        </p:nvGraphicFramePr>
        <p:xfrm>
          <a:off x="214835" y="964242"/>
          <a:ext cx="3986496" cy="48306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7788"/>
                <a:gridCol w="1058710"/>
                <a:gridCol w="210107"/>
                <a:gridCol w="1789891"/>
              </a:tblGrid>
              <a:tr h="2434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CONSELVE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PIOVE DI SACCO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CAMISANO VICENTINO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MAROSTICA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VALDAGNO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CHIUPPANO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DONA' DI PIAVE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CHIOGGIA RECAPITO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ERACLEA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ADRIA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PORTOGRUARO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OCCHIOBELLO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MONTEBELLUNA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CONEGLIANO RECAPITO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SPRESIANO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MOGLIANO VENETO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ODERZO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VITTORIO VENETO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RONCADE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VALDOBBIADENE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PIEVE DI CADORE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CAVALESE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PERGINE VALSUGANA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MERANO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BRESSANONE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RIVA DEL GARDA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SILANDRO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TIONE DI TRENTO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BORGO VALSUGANA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CHIUSA ISARCO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MEZZOLOMBARDO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CLES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MALE'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LANA ADIGE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DOBBIACO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VEZZANO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GEMONA DEL FRIULI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CERVIGNANO DEL FRIULI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VITO AL TAGLIAMENTO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CIVIDALE DEL FRIULI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SACILE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DANIELE DEL FRIULI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91580"/>
              </p:ext>
            </p:extLst>
          </p:nvPr>
        </p:nvGraphicFramePr>
        <p:xfrm>
          <a:off x="4498968" y="964242"/>
          <a:ext cx="3986496" cy="9902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27788"/>
                <a:gridCol w="1058710"/>
                <a:gridCol w="210107"/>
                <a:gridCol w="1789891"/>
              </a:tblGrid>
              <a:tr h="24345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CODROIPO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MONFALCONE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LATISANA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TOLMEZZO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SPILIMBERGO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MANIAGO</a:t>
                      </a:r>
                    </a:p>
                  </a:txBody>
                  <a:tcPr marL="0" marR="0" marT="0" marB="0" anchor="b"/>
                </a:tc>
              </a:tr>
              <a:tr h="988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OPICINA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</a:t>
            </a:r>
            <a:r>
              <a:rPr lang="it-IT" kern="0" dirty="0">
                <a:solidFill>
                  <a:srgbClr val="0047A9"/>
                </a:solidFill>
              </a:rPr>
              <a:t>349 </a:t>
            </a:r>
            <a:r>
              <a:rPr lang="it-IT" kern="0" dirty="0" smtClean="0">
                <a:solidFill>
                  <a:srgbClr val="0047A9"/>
                </a:solidFill>
              </a:rPr>
              <a:t>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(4/6)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85748" y="401127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 : potenzialmente interessati ad attività pomeridiane e il Sabato </a:t>
            </a:r>
          </a:p>
        </p:txBody>
      </p:sp>
    </p:spTree>
    <p:extLst>
      <p:ext uri="{BB962C8B-B14F-4D97-AF65-F5344CB8AC3E}">
        <p14:creationId xmlns:p14="http://schemas.microsoft.com/office/powerpoint/2010/main" val="3007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768577"/>
              </p:ext>
            </p:extLst>
          </p:nvPr>
        </p:nvGraphicFramePr>
        <p:xfrm>
          <a:off x="526208" y="946989"/>
          <a:ext cx="3643064" cy="47063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12813"/>
                <a:gridCol w="752724"/>
                <a:gridCol w="356847"/>
                <a:gridCol w="1620680"/>
              </a:tblGrid>
              <a:tr h="2434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IVREA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ORBASSANO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CARMAGNOLA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RIVAROLO CANAVESE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LUSERNA SAN GIOVANNI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CALUSO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LANZO TORINESE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CHIVASSO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SUSA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AVIGLIANA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CASTELLAMONTE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CUORGNE'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GIAVENO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PEROSA ARGENTINA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SAN SEBASTIANO PO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SAVIGLIANO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MONDOVI' BREO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SALUZZO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BUSCA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FOSSANO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CANELLI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Valle d'Aosta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CHATILLON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Valle d'Aosta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VERRES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Valle d'Aosta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COURMAYEUR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CEVA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NIZZA MONFERRATO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GALLIATE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SANTHIA'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OMEGNA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COSSATO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ARONA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SARZANA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SESTRI LEVANTE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CHIAVARI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CEPARANA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ARENZANO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BUSALLA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NOVI LIGURE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IM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VENTIMIGLIA 2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IM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SANREMO RECAPITO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48374"/>
              </p:ext>
            </p:extLst>
          </p:nvPr>
        </p:nvGraphicFramePr>
        <p:xfrm>
          <a:off x="4666408" y="946989"/>
          <a:ext cx="3643064" cy="13591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12813"/>
                <a:gridCol w="752724"/>
                <a:gridCol w="356847"/>
                <a:gridCol w="1620680"/>
              </a:tblGrid>
              <a:tr h="2434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ALBISOLA SUPERIORE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TORTONA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ACQUI TERME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ALASSIO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CASALE MONFERRATO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VALENZA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OVADA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LOANO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PIETRA LIGURE</a:t>
                      </a:r>
                    </a:p>
                  </a:txBody>
                  <a:tcPr marL="0" marR="0" marT="0" marB="0" anchor="b"/>
                </a:tc>
              </a:tr>
              <a:tr h="111573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CAIRO MONTENOTTE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</a:t>
            </a:r>
            <a:r>
              <a:rPr lang="it-IT" kern="0" dirty="0">
                <a:solidFill>
                  <a:srgbClr val="0047A9"/>
                </a:solidFill>
              </a:rPr>
              <a:t>349 </a:t>
            </a:r>
            <a:r>
              <a:rPr lang="it-IT" kern="0" dirty="0" smtClean="0">
                <a:solidFill>
                  <a:srgbClr val="0047A9"/>
                </a:solidFill>
              </a:rPr>
              <a:t>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(5/6)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85748" y="410652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 : potenzialmente interessati ad attività pomeridiane e il Sabato </a:t>
            </a:r>
          </a:p>
        </p:txBody>
      </p:sp>
    </p:spTree>
    <p:extLst>
      <p:ext uri="{BB962C8B-B14F-4D97-AF65-F5344CB8AC3E}">
        <p14:creationId xmlns:p14="http://schemas.microsoft.com/office/powerpoint/2010/main" val="369235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456952"/>
              </p:ext>
            </p:extLst>
          </p:nvPr>
        </p:nvGraphicFramePr>
        <p:xfrm>
          <a:off x="285748" y="998753"/>
          <a:ext cx="4070591" cy="41474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7786"/>
                <a:gridCol w="858193"/>
                <a:gridCol w="406847"/>
                <a:gridCol w="1847765"/>
              </a:tblGrid>
              <a:tr h="200319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ACQUAVIVA DELLE FONTI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PUTIGNANO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MONOPOLI CENTRO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MANFREDONIA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CERIGNOLA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SAN SEVERO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ALTAMURA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BITONTO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CORATO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MOLFETTA RECAPITO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TRIGGIANO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NOICATTARO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CANOSA DI PUGLIA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LUCERA CENTRO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GROTTAGLIE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MANDURIA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TRICASE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OSTUNI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COPERTINO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MESAGNE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GALATINA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MASSAFRA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CAMPI SALENTINA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VENOSA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NARDO'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GALLIPOLI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FRANCAVILLA FONTANA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FASANO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MAGLIE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MARTANO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SAN PIETRO VERNOTICO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LAURIA INFERIORE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POLICORO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SENISE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MONTALBANO JONICO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PZ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VIGGIANO</a:t>
                      </a:r>
                    </a:p>
                  </a:txBody>
                  <a:tcPr marL="0" marR="0" marT="0" marB="0" anchor="b"/>
                </a:tc>
              </a:tr>
              <a:tr h="945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n-lt"/>
                        </a:rPr>
                        <a:t>FERRANDINA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942464"/>
              </p:ext>
            </p:extLst>
          </p:nvPr>
        </p:nvGraphicFramePr>
        <p:xfrm>
          <a:off x="4766043" y="1007371"/>
          <a:ext cx="3664286" cy="33941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2185"/>
                <a:gridCol w="772533"/>
                <a:gridCol w="366238"/>
                <a:gridCol w="1663330"/>
              </a:tblGrid>
              <a:tr h="1830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PORTICI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GIUGLIANO IN CAMPANIA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NOCERA SUPERIORE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SCAFATI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AGROPOLI</a:t>
                      </a:r>
                    </a:p>
                  </a:txBody>
                  <a:tcPr marL="0" marR="0" marT="0" marB="0" anchor="b"/>
                </a:tc>
              </a:tr>
              <a:tr h="119345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CAVA DEI TIRRENI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VALLO DELLA LUCANIA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TELESE TERME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MADDALONI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ALTAVILLA IRPINA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MARIA CAPUA VETERE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BATTIPAGLIA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PIEDIMONTE MATESE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SANT'ANGELO DEI LOMBARDI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MONDRAGONE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PIGNATARO MAGGIORE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SESSA AURUNCA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CIPRIANO D'AVERSA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MARCIANISE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ROSSANO STAZIONE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SOVERATO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CASTROVILLARI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AMANTEA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PAOLA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CORIGLIANO CALABRO STAZIONE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38172"/>
              </p:ext>
            </p:extLst>
          </p:nvPr>
        </p:nvGraphicFramePr>
        <p:xfrm>
          <a:off x="4733673" y="4653287"/>
          <a:ext cx="3664286" cy="12136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2185"/>
                <a:gridCol w="772533"/>
                <a:gridCol w="366238"/>
                <a:gridCol w="1663330"/>
              </a:tblGrid>
              <a:tr h="18307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 smtClean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  <a:endParaRPr lang="it-IT" sz="700" b="0" i="0" u="none" strike="noStrike" dirty="0">
                        <a:solidFill>
                          <a:srgbClr val="706F6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GIARRE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ACIREALE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PATERNO'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 SANT'ANTONIO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MILAZZO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LENTINI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BAGHERIA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ALCAMO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CARINI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</a:t>
            </a:r>
            <a:r>
              <a:rPr lang="it-IT" kern="0" dirty="0">
                <a:solidFill>
                  <a:srgbClr val="0047A9"/>
                </a:solidFill>
              </a:rPr>
              <a:t>349 </a:t>
            </a:r>
            <a:r>
              <a:rPr lang="it-IT" kern="0" dirty="0" smtClean="0">
                <a:solidFill>
                  <a:srgbClr val="0047A9"/>
                </a:solidFill>
              </a:rPr>
              <a:t>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(6/6)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285748" y="429702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 : potenzialmente interessati ad attività pomeridiane e il Sabato </a:t>
            </a:r>
          </a:p>
        </p:txBody>
      </p:sp>
    </p:spTree>
    <p:extLst>
      <p:ext uri="{BB962C8B-B14F-4D97-AF65-F5344CB8AC3E}">
        <p14:creationId xmlns:p14="http://schemas.microsoft.com/office/powerpoint/2010/main" val="167030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6" y="35496"/>
            <a:ext cx="8865393" cy="358951"/>
          </a:xfrm>
        </p:spPr>
        <p:txBody>
          <a:bodyPr/>
          <a:lstStyle/>
          <a:p>
            <a:r>
              <a:rPr lang="it-IT" kern="0" dirty="0">
                <a:solidFill>
                  <a:srgbClr val="0047A9"/>
                </a:solidFill>
              </a:rPr>
              <a:t>Elenco </a:t>
            </a:r>
            <a:r>
              <a:rPr lang="it-IT" kern="0" dirty="0" smtClean="0">
                <a:solidFill>
                  <a:srgbClr val="0047A9"/>
                </a:solidFill>
              </a:rPr>
              <a:t>131 Centri </a:t>
            </a:r>
            <a:r>
              <a:rPr lang="it-IT" kern="0" dirty="0">
                <a:solidFill>
                  <a:srgbClr val="0047A9"/>
                </a:solidFill>
              </a:rPr>
              <a:t>di Distribuzione </a:t>
            </a:r>
            <a:r>
              <a:rPr lang="it-IT" kern="0" dirty="0" smtClean="0">
                <a:solidFill>
                  <a:srgbClr val="0047A9"/>
                </a:solidFill>
              </a:rPr>
              <a:t>attualmente abilitati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47845"/>
              </p:ext>
            </p:extLst>
          </p:nvPr>
        </p:nvGraphicFramePr>
        <p:xfrm>
          <a:off x="4408158" y="1135333"/>
          <a:ext cx="4251448" cy="4618309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67369"/>
                <a:gridCol w="1023873"/>
                <a:gridCol w="379714"/>
                <a:gridCol w="1880492"/>
              </a:tblGrid>
              <a:tr h="1356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1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FIRENZE RECAPITO CAMPO DI MARTE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FIRENZE RECAPITO GAVINANA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1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FIRENZE RECAPITO NOVOLI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FIRENZE RECAPITO SOFFIANO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FIRENZE RECAPITO VITTORIA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PT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PISTOIA RECAPITO PRATESE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PT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PISTOIA RECAPITO PRATESE BIS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SIENA RECAPITO SCLAVO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0704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GR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GROSSETO RECAPITO MARCONI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LU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LUCCA RECAPITO PIAGGIA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CARRARA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MASSA RECAPITO CARDUCCI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TOSCANA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PISA RECAPITO OSPEDALETTO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UMBRIA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PG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PERUGIA RECAPITO CITTA'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1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UMBRIA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PG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PERUGIA RECAPITO EST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BOLOGNA RECAPITO EMILIA LEVANTE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BOLOGNA RECAPITO EMILIA PONENTE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BOLOGNA RECAPITO NORD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BOLOGNA RECAPITO ROVERI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NORD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EMILIA ROMAGNA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MODENA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NORD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EMILIA ROMAGNA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 smtClean="0">
                          <a:effectLst/>
                        </a:rPr>
                        <a:t>CARPI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NORD RAM 2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EMILIA ROMAGNA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FC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CESENA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FC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FORLI' RECAPITO VOLTA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FERRARA RECAPITO CENTRO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FE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FERRARA RECAPITO SUD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RAVENNA RECAPITO MEUCCI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RN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RIMINI RECAPITO NORD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RN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RIMINI RECAPITO SUD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PC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PIACENZA RECAPITO MARCONI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PR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PARMA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EMILIA ROMAGNA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REGGIO EMILIA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NORD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MARCHE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AN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ANCONA RECAPITO MARCONI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35685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NORD RAM 4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MARCHE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PU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PESARO RECAPITO CACCIATORI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662770"/>
              </p:ext>
            </p:extLst>
          </p:nvPr>
        </p:nvGraphicFramePr>
        <p:xfrm>
          <a:off x="95686" y="1103313"/>
          <a:ext cx="4152463" cy="51206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44846"/>
                <a:gridCol w="1000034"/>
                <a:gridCol w="302584"/>
                <a:gridCol w="1904999"/>
              </a:tblGrid>
              <a:tr h="1052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CENTRO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ACILIA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APPIO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BELSITO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BRAVETTA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CASILINO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CENTRO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CINECITTA' EST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ESQUILINO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LAZIO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EUR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LAURENTINO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104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RM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LIDO DI OSTIA DEL GRECO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RM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MONTESACRO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OSTIENSE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RM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ROMA RECAPITO PRATI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RM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PRIMA PORTA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SPINACETO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TIBURTINO SUD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LAZIO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RM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ROMA RECAPITO TRULLO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ABRUZZO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AQ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L'AQUILA RECAPITO CENTI COLELLA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ABRUZZO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PESCARA RECAPITO VOLTA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SARDEGNA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CAGLIARI RECAPITO EST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CENTRO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SARDEGNA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CAGLIARI RECAPITO OVEST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LODI RECAPITO FASCETTI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BAGGIO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MILANO RECAPITO BOVISA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CENTRO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CORVETTO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MILANO RECAPITO ISOLA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LAMBRATE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PRECOTTO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MILANO RECAPITO TICINESE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PV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PAVIA RECAPITO BRAMBILLA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PV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VIGEVANO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MB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CARATE BRIANZA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LOMBARDIA RAM 2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LOMBARDIA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MB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 smtClean="0">
                          <a:effectLst/>
                        </a:rPr>
                        <a:t>BRUGHERIO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LOMBARDIA RAM 2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LOMBARDIA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MB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MONZA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CINISELLO BALSAMO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LEGNANO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RHO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MI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SESTO SAN GIOVANNI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COMO RECAPITO GALLIO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BUSTO ARSIZIO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GALLARATE RECAPITO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VARESE RECAPITO BELFORTE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BRESCIA RECAPITO DALMAZIA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052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LOMBARDIA RAM 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LOMBARDIA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BG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BERGAMO RECAPITO BUTTARO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285748" y="363027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E potenzialmente interessati ad attività pomeridiane e il Sabato(1/2)</a:t>
            </a:r>
          </a:p>
        </p:txBody>
      </p:sp>
    </p:spTree>
    <p:extLst>
      <p:ext uri="{BB962C8B-B14F-4D97-AF65-F5344CB8AC3E}">
        <p14:creationId xmlns:p14="http://schemas.microsoft.com/office/powerpoint/2010/main" val="149864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023184"/>
              </p:ext>
            </p:extLst>
          </p:nvPr>
        </p:nvGraphicFramePr>
        <p:xfrm>
          <a:off x="120650" y="1185863"/>
          <a:ext cx="4387850" cy="45872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97800"/>
                <a:gridCol w="1056082"/>
                <a:gridCol w="391659"/>
                <a:gridCol w="1942309"/>
              </a:tblGrid>
              <a:tr h="8543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NORD EST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PD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CITTADELLA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NORD EST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PD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PADOVA RECAPITO ANTENORE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NORD EST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PD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PADOVA RECAPITO ANTENORE BIS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NORD EST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PD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PADOVA RECAPITO SANT'ANTONIO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VICENZA RECAPITO SAN LAZZARO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VENEZIA RECAPITO MESTRE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VENEZIA RECAPITO MESTRE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VENEZIA RECAPITO SAN MARCO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BL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BELLUNO RECAPITO CASTELLO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TV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TREVISO RECAPITO DUCA D'AOSTA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VENETO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VR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VERONA RECAPITO VIVIANI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VENETO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VR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VERONA RECAPITO VIVIANI BIS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FRIULI VENEZIA GIULIA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TRIESTE RECAPITO CASALE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FRIULI VENEZIA GIULIA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TS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TRIESTE RECAPITO CASALE BIS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EST RAM 5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FRIULI VENEZIA GIULIA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UD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UDINE RECAPITO EUROPA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GROSSETO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MARSIGLI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MONTEVERDI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TO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NIZZA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REISS ROMOLI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TORINO RECAPITO TAZZOLI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BIELLA RECAPITO MICCA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NORD OVEST RAM 3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NOVARA RECAPITO MONTEROSA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PIEMONTE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NOVARA RECAPITO MONTEROSA BIS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CATALANI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MURA ZINGARI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ORSINI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PONENTE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PRA'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GENOVA RECAPITO TERRALBA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VALBISAGNO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NORD OVEST RAM 4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LIGURIA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GE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GENOVA RECAPITO VALPOLCEVERA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PUGLIA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BARI RECAPITO CARRASSI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PUGLIA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BARI RECAPITO POGGIOFRANCO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1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PUGLIA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BA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BARI RECAPITO SAN PAOLO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CT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CATANIA RECAPITO ALLA RENA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CT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CATANIA RECAPITO FERRARI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CT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CATANIA RECAPITO RAPISARDI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PALERMO RECAPITO AUSONIA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PALERMO RECAPITO CENTRO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PALERMO RECAPITO LA MALFA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2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SICILIA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PA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PALERMO RECAPITO SPERONE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9260"/>
              </p:ext>
            </p:extLst>
          </p:nvPr>
        </p:nvGraphicFramePr>
        <p:xfrm>
          <a:off x="4747079" y="1157288"/>
          <a:ext cx="4126139" cy="117348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997800"/>
                <a:gridCol w="1056082"/>
                <a:gridCol w="391659"/>
                <a:gridCol w="1680598"/>
              </a:tblGrid>
              <a:tr h="8543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i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1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SUD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BARRA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SUD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CAMPANIA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COLLI AMINEI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SUD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FUORIGROTTA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SUD RAM 1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MATTEOTTI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MERGELLINA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NAPOLI RECAPITO MERIDIONALE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NAPOLI RECAPITO SECONDIGLIANO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CAMPANIA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NAPOLI RECAPITO SOCCAVO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1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CAMPANIA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NA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NAPOLI RECAPITO VOMERO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85431"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SUD RAM 2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CAMPANIA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</a:rPr>
                        <a:t>SA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 dirty="0">
                          <a:effectLst/>
                        </a:rPr>
                        <a:t>SALERNO RECAPITO PARADISO</a:t>
                      </a:r>
                      <a:endParaRPr lang="it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278606" y="35496"/>
            <a:ext cx="8865393" cy="358951"/>
          </a:xfrm>
        </p:spPr>
        <p:txBody>
          <a:bodyPr/>
          <a:lstStyle/>
          <a:p>
            <a:r>
              <a:rPr lang="it-IT" kern="0" dirty="0">
                <a:solidFill>
                  <a:srgbClr val="0047A9"/>
                </a:solidFill>
              </a:rPr>
              <a:t>Elenco </a:t>
            </a:r>
            <a:r>
              <a:rPr lang="it-IT" kern="0" dirty="0" smtClean="0">
                <a:solidFill>
                  <a:srgbClr val="0047A9"/>
                </a:solidFill>
              </a:rPr>
              <a:t>131 Centri </a:t>
            </a:r>
            <a:r>
              <a:rPr lang="it-IT" kern="0" dirty="0">
                <a:solidFill>
                  <a:srgbClr val="0047A9"/>
                </a:solidFill>
              </a:rPr>
              <a:t>di Distribuzione </a:t>
            </a:r>
            <a:r>
              <a:rPr lang="it-IT" kern="0" dirty="0" smtClean="0">
                <a:solidFill>
                  <a:srgbClr val="0047A9"/>
                </a:solidFill>
              </a:rPr>
              <a:t>attualmente abilitati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285748" y="363027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E potenzialmente interessati ad attività pomeridiane e il Sabato (2/2)</a:t>
            </a:r>
          </a:p>
        </p:txBody>
      </p:sp>
    </p:spTree>
    <p:extLst>
      <p:ext uri="{BB962C8B-B14F-4D97-AF65-F5344CB8AC3E}">
        <p14:creationId xmlns:p14="http://schemas.microsoft.com/office/powerpoint/2010/main" val="19063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167 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(1/4)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5748" y="391602"/>
            <a:ext cx="8143877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Prossime attivazioni: potenzialmente interessati ad attività pomeridiane e il Sabato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791498"/>
              </p:ext>
            </p:extLst>
          </p:nvPr>
        </p:nvGraphicFramePr>
        <p:xfrm>
          <a:off x="456702" y="964240"/>
          <a:ext cx="3664286" cy="21642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772533"/>
                <a:gridCol w="366238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FI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EMPOLI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MONTEVARCHI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FI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SESTO FIORENTINO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PRATO RECAPITO MARTINI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AREZZO RECAPITO MECENATE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FI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SCANDICCI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PRATO RECAPITO DATINI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VIAREGGIO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LIVORNO RECAPITO MASI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PORTOFERRAIO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Toscana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LIVORNO RECAPITO ROMITO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TERNI RECAPITO BRAMANTE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FOLIGNO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SPOLETO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CITTA' DI CASTELLO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GUBBIO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CENTRO 1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Umbria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+mj-lt"/>
                        </a:rPr>
                        <a:t>PERUGIA RECAPITO OVEST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31284"/>
              </p:ext>
            </p:extLst>
          </p:nvPr>
        </p:nvGraphicFramePr>
        <p:xfrm>
          <a:off x="4473991" y="955613"/>
          <a:ext cx="4316325" cy="162167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9273"/>
                <a:gridCol w="846334"/>
                <a:gridCol w="431408"/>
                <a:gridCol w="1959310"/>
              </a:tblGrid>
              <a:tr h="2348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IMOLA RECAPITO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GIOVANNI IN PERSICETO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SASSUOLO RECAPITO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GIORGIO DI PIANO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FAENZA RECAPITO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FORLIMPOPOLI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SCANDIANO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CASTEL SAN GIOVANNI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Emilia Romagna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CORREGGIO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MACERATA RECAPITO PIEDIRIPA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 SAN GIORGIO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NORD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ASCOLI PICENO RECAPITO LUCIANI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35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167 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(2/4)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5748" y="391602"/>
            <a:ext cx="8143877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Prossime attivazioni: potenzialmente interessati ad attività pomeridiane e il Sabato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0165"/>
              </p:ext>
            </p:extLst>
          </p:nvPr>
        </p:nvGraphicFramePr>
        <p:xfrm>
          <a:off x="456702" y="964240"/>
          <a:ext cx="3664286" cy="33925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772533"/>
                <a:gridCol w="366238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MENTANA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POMEZIA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VITERBO RECAPITO FERRONI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FROSINONE RECAPITO MASCAGNI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ANGUILLARA SABAZIA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RIETI RECAPITO GARIBALDI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LATINA RECAPITO MAMELI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GUIDONIA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COLLEFERRO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TERAMO RECAPITO COLLE ATTERRATO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CHIETI RECAPITO VIA PESCARA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Molise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ISERNIA RECAPITO XXIV MAGGIO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Molise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CAMPOBASSO RECAPITO SAN GIOVANNI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QUARTU SANT'ELENA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TORTOLI'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IGLESIAS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ORISTANO RECAPITO LIGURIA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SASSARI RECAPITO EST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GAVINO MONREALE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NUORO RECAPITO CRISPI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OLBIA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SASSARI RECAPITO OVEST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SANLURI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TEMPIO PAUSANIA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21962"/>
              </p:ext>
            </p:extLst>
          </p:nvPr>
        </p:nvGraphicFramePr>
        <p:xfrm>
          <a:off x="4473991" y="955613"/>
          <a:ext cx="4316325" cy="290183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9273"/>
                <a:gridCol w="846334"/>
                <a:gridCol w="431408"/>
                <a:gridCol w="1959310"/>
              </a:tblGrid>
              <a:tr h="2348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CREMA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CREMONA RECAPITO ALIGHIERI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SIZIANO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ABBIATEGRASSO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POZZO D'ADDA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OLGIATE COMASCO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MORBEGNO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LAVENO MOMBELLO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MENAGGIO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TIRANO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SONDRIO RECAPITO AGNEDA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BARZANO'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LECCO RECAPITO LAMARMORA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SESTO CALENDE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INDUNO OLONA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MONTICHIARI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REZZATO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MANTOVA RECAPITO NENNI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TREVIGLIO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PONTE SAN PIETRO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DALMINE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ALBINO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ZINGONIA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ROMANO DI LOMBARDIA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Lombardia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VALBREMBO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2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167 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(3/4)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5748" y="391602"/>
            <a:ext cx="8143877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Prossime attivazioni: potenzialmente interessati ad attività pomeridiane e il Sabato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037384"/>
              </p:ext>
            </p:extLst>
          </p:nvPr>
        </p:nvGraphicFramePr>
        <p:xfrm>
          <a:off x="456702" y="964240"/>
          <a:ext cx="3766466" cy="34081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1000980"/>
                <a:gridCol w="239971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BASSANO DEL GRAPPA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THIENE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TRISSINO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MONSELICE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ALBIGNASEGO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CAMPODARSEGO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LONIGO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MIRANO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ROVIGO RECAPITO POPOLO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FELTRE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CASTELFRANCO VENETO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ROVERETO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BOLZANO RECAPITO RESIA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BRUNICO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VILLAFRANCA DI VERONA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TRENTO RECAPITO DOGANA BIS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CAPRINO VERONESE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LEGNAGO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TRENTO RECAPITO DOGANA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BONIFACIO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MARTINO BUON ALBERGO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BUSSOLENGO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Trentino Alto Adige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BOLZANO CDM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PORDENONE RECAPITO SANTA CATERINA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Friuli Venezia Giulia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GORIZIA RECAPITO VERDI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059313"/>
              </p:ext>
            </p:extLst>
          </p:nvPr>
        </p:nvGraphicFramePr>
        <p:xfrm>
          <a:off x="4473991" y="955613"/>
          <a:ext cx="4316325" cy="27951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9273"/>
                <a:gridCol w="846334"/>
                <a:gridCol w="431408"/>
                <a:gridCol w="1959310"/>
              </a:tblGrid>
              <a:tr h="2348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CHIERI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PINEROLO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CUNEO RECAPITO DE GASPERI BIS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ALBA 3 C.O.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ASTI RECAPITO DANTE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CUNEO RECAPITO DE GASPERI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VILLAFRANCA D'ASTI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Valle d'Aosta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AOSTA RECAPITO RIBITEL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Valle d'Aosta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AOSTA RECAPITO RIBITEL BIS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DOMODOSSOLA RECAPITO MATTEOTTI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BIELLA RECAPITO MICCA BIS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POMBIA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VERCELLI RECAPITO PIAZZA NOVARA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BORGOSESIA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RAPALLO RECAPITO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SPEZIA RECAPITO CRISPI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ALBENGA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IMPERIA RECAPITO SPONTONE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SAVONA RECAPITO MORO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ALESSANDRIA RECAPITO CURIEL BIS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Liguria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IMPERIA RECAPITO SPONTONE BIS</a:t>
                      </a: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NORD OVEST RAM 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Piemonte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ALESSANDRIA RECAPITO CURIEL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22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167 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(4/4)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5748" y="391602"/>
            <a:ext cx="8143877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Prossime attivazioni: potenzialmente interessati ad attività pomeridiane e il Sabato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88842"/>
              </p:ext>
            </p:extLst>
          </p:nvPr>
        </p:nvGraphicFramePr>
        <p:xfrm>
          <a:off x="456702" y="964240"/>
          <a:ext cx="3766466" cy="14771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950180"/>
                <a:gridCol w="290771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FOGGIA RECAPITO STAZIONE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TRANI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ANDRIA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BARLETTA RECAPITO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LECCE RECAPITO LEQUILE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TARANTO RECAPITO SUD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POTENZA RECAPITO GRIPPO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CASARANO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Basilicata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MATERA RECAPITO SCIENZA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BRINDISI RECAPITO CRISPI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1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Puglia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TARANTO RECAPITO NORD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244669"/>
              </p:ext>
            </p:extLst>
          </p:nvPr>
        </p:nvGraphicFramePr>
        <p:xfrm>
          <a:off x="4473991" y="955613"/>
          <a:ext cx="4316325" cy="19417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9273"/>
                <a:gridCol w="846334"/>
                <a:gridCol w="431408"/>
                <a:gridCol w="1959310"/>
              </a:tblGrid>
              <a:tr h="2348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 D'ISCHIA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POZZUOLI RECAPITO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MARANO DI NAPOLI RECAPITO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CAPRI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BENEVENTO RECAPITO COLONNA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CASERTA RECAPITO ELLITTICO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AVELLINO RECAPITO DE SANCTIS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Campania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AVERSA RECAPITO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CATANZARO RECAPITO STAZIONE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REGGIO CALABRIA RECAPITO SUD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REGGIO CALABRIA RECAPITO NORD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CROTONE RECAPITO PATERNOSTRO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CZ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LAMEZIA TERME RECAPITO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ROGES DI RENDE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COSENZA RECAPITO VENETO</a:t>
                      </a:r>
                    </a:p>
                  </a:txBody>
                  <a:tcPr marL="0" marR="0" marT="0" marB="0" anchor="b"/>
                </a:tc>
              </a:tr>
              <a:tr h="96488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Calabria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VV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VIBO VALENTIA RECAPITO RAZZA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30376"/>
              </p:ext>
            </p:extLst>
          </p:nvPr>
        </p:nvGraphicFramePr>
        <p:xfrm>
          <a:off x="456702" y="3013173"/>
          <a:ext cx="3766466" cy="12325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950180"/>
                <a:gridCol w="290771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RAGUSA RECAPITO ERCOLANO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CALTANISSETTA RECAPITO LEONE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SIRACUSA RECAPITO PANAGIA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ENNA RECAPITO BARONESSA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MESSINA RECAPITO VIA OLIMPIA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MESSINA RECAPITO PISTUNINA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TP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TRAPANI RECAPITO PLATAMONE</a:t>
                      </a: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SUD 2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AGRIGENTO RECAPITO SAN BENEDETTO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3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349 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(1/6)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85748" y="391602"/>
            <a:ext cx="8143877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picco: potenzialmente interessati ad attività pomeridiane e il Sabato 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21381"/>
              </p:ext>
            </p:extLst>
          </p:nvPr>
        </p:nvGraphicFramePr>
        <p:xfrm>
          <a:off x="456702" y="964240"/>
          <a:ext cx="3664286" cy="365284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2185"/>
                <a:gridCol w="772533"/>
                <a:gridCol w="366238"/>
                <a:gridCol w="1663330"/>
              </a:tblGrid>
              <a:tr h="2175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SINALUNGA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BORGO SAN LORENZO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BAGNO A RIPOLI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POGGIBONSI A.D.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PONTASSIEVE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BARBERINO DI MUGELLO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TAVARNELLE VAL DI PESA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FIGLINE VALDARNO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ABBADIA SAN SALVATORE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BIBBIENA STAZIONE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CAMUCIA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SANSEPOLCRO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CAPANNORI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PIETRASANTA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SANTA CROCE SULL'ARNO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PIOMBINO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CASCINA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PONTEDERA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ORBETELLO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AULLA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FOLLONICA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Toscana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ROSIGNANO SOLVAY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ORVIETO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NARNI STAZIONE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MAGIONE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UMBERTIDE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1450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1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Umbria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MARSCIANO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710068"/>
              </p:ext>
            </p:extLst>
          </p:nvPr>
        </p:nvGraphicFramePr>
        <p:xfrm>
          <a:off x="4473991" y="955613"/>
          <a:ext cx="4316325" cy="47153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79273"/>
                <a:gridCol w="846334"/>
                <a:gridCol w="431408"/>
                <a:gridCol w="1959310"/>
              </a:tblGrid>
              <a:tr h="23483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96488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FORMIGINE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VIGNOLA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BUDRIO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CASTELFRANCO EMILIA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CASALECCHIO DI RENO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MIRANDOLA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ANZOLA DELL'EMILIA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1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ZOLA PREDOSA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SANT'ARCANGELO DI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RICCIONE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SAVIGNANO SUL RUBICONE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RN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CATTOLICA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LUGO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CERVIA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CESENATICO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ARGENTA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COPPARO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CODIGORO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2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COMACCHIO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SALSOMAGGIORE TERME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BIBBIANO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PODENZANO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COLLECCHIO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GUASTALLA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SECONDO PARMENSE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NOVELLARA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FIORENZUOLA D'ARDA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COLORNO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FORNOVO DI TARO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PILASTRO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3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Emilia Romagna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CASTELNOVO DI SOTTO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FANO RECAPITO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URBINO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BENEDETTO DEL TRONTO RECAPITO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JESI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 SEVERINO MARCHE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FABRIANO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OSIMO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FALCONARA MARITTIMA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POTENZA PICENA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SENIGALLIA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01194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NORD RAM 4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Marche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it-IT" sz="70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CORINALDO</a:t>
                      </a:r>
                      <a:endParaRPr lang="it-IT" sz="7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4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131247"/>
              </p:ext>
            </p:extLst>
          </p:nvPr>
        </p:nvGraphicFramePr>
        <p:xfrm>
          <a:off x="285748" y="1026540"/>
          <a:ext cx="4467407" cy="52608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91750"/>
                <a:gridCol w="978227"/>
                <a:gridCol w="463752"/>
                <a:gridCol w="1933678"/>
              </a:tblGrid>
              <a:tr h="2501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AL RAM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REGIONE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>
                          <a:solidFill>
                            <a:schemeClr val="tx2"/>
                          </a:solidFill>
                          <a:effectLst/>
                        </a:rPr>
                        <a:t>PROV</a:t>
                      </a:r>
                      <a:endParaRPr lang="it-IT" sz="700" b="1" i="0" u="none" strike="noStrike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700" b="1" u="none" strike="noStrike" dirty="0">
                          <a:solidFill>
                            <a:schemeClr val="tx2"/>
                          </a:solidFill>
                          <a:effectLst/>
                        </a:rPr>
                        <a:t>CD</a:t>
                      </a:r>
                      <a:endParaRPr lang="it-IT" sz="7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FIANO ROMANO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CIVITAVECCHIA RECAPITO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ALBANO LAZIALE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CIAMPINO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PONTECORVO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FIUMICINO RECAPITO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RONCIGLIONE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VELLETRI RECAPITO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POGGIO MIRTETO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TERRACINA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APRILIA RECAPITO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CIVITA CASTELLANA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LADISPOLI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TIVOLI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FRASCATI CENTRO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GROTTAFERRATA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CASSINO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MONTEFIASCONE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FERENTINO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TARQUINIA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ZAGAROLO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FONDI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SUBIACO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PRIVERNO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PALESTRINA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RM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PALOMBARA SABINA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Lazio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SABAUDIA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SULMONA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MONTESILVANO SPIAGGIA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Abruzzo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VASTO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ASSEMINI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MONASTIR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ARZACHENA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 TORRES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CAPOTERRA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ALGHERO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TERRALBA</a:t>
                      </a:r>
                    </a:p>
                  </a:txBody>
                  <a:tcPr marL="0" marR="0" marT="0" marB="0" anchor="b"/>
                </a:tc>
              </a:tr>
              <a:tr h="131859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CENTRO RAM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Sardegna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706F6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SENORBI'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278607" y="35496"/>
            <a:ext cx="8623196" cy="358951"/>
          </a:xfrm>
        </p:spPr>
        <p:txBody>
          <a:bodyPr/>
          <a:lstStyle/>
          <a:p>
            <a:r>
              <a:rPr lang="it-IT" kern="0" dirty="0" smtClean="0">
                <a:solidFill>
                  <a:srgbClr val="0047A9"/>
                </a:solidFill>
              </a:rPr>
              <a:t>ESTENSIONE </a:t>
            </a:r>
            <a:r>
              <a:rPr lang="it-IT" kern="0" dirty="0">
                <a:solidFill>
                  <a:srgbClr val="0047A9"/>
                </a:solidFill>
              </a:rPr>
              <a:t>349 </a:t>
            </a:r>
            <a:r>
              <a:rPr lang="it-IT" kern="0" dirty="0" smtClean="0">
                <a:solidFill>
                  <a:srgbClr val="0047A9"/>
                </a:solidFill>
              </a:rPr>
              <a:t>Centri </a:t>
            </a:r>
            <a:r>
              <a:rPr lang="it-IT" kern="0" dirty="0">
                <a:solidFill>
                  <a:srgbClr val="0047A9"/>
                </a:solidFill>
              </a:rPr>
              <a:t>di Distribuzione interessati </a:t>
            </a:r>
            <a:r>
              <a:rPr lang="it-IT" kern="0" dirty="0" smtClean="0">
                <a:solidFill>
                  <a:srgbClr val="0047A9"/>
                </a:solidFill>
              </a:rPr>
              <a:t>(2/6)</a:t>
            </a:r>
            <a:r>
              <a:rPr lang="it-IT" kern="0" dirty="0">
                <a:solidFill>
                  <a:srgbClr val="FF3300"/>
                </a:solidFill>
              </a:rPr>
              <a:t/>
            </a:r>
            <a:br>
              <a:rPr lang="it-IT" kern="0" dirty="0">
                <a:solidFill>
                  <a:srgbClr val="FF3300"/>
                </a:solidFill>
              </a:rPr>
            </a:b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285748" y="410652"/>
            <a:ext cx="7877175" cy="286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</a:pPr>
            <a:r>
              <a:rPr lang="it-IT" sz="1400" cap="all" dirty="0">
                <a:solidFill>
                  <a:srgbClr val="0047BB"/>
                </a:solidFill>
              </a:rPr>
              <a:t>Periodo di picco: potenzialmente interessati ad attività pomeridiane e il Sabato </a:t>
            </a:r>
          </a:p>
        </p:txBody>
      </p:sp>
    </p:spTree>
    <p:extLst>
      <p:ext uri="{BB962C8B-B14F-4D97-AF65-F5344CB8AC3E}">
        <p14:creationId xmlns:p14="http://schemas.microsoft.com/office/powerpoint/2010/main" val="30051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2_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Tema Poste" id="{0A4B8638-53E6-4A94-8E22-F8D99DB4BEB6}" vid="{4DA813B9-AA7B-4999-BBA6-A0FC37714231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5483</Words>
  <Application>Microsoft Office PowerPoint</Application>
  <PresentationFormat>Presentazione su schermo (4:3)</PresentationFormat>
  <Paragraphs>2715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Tema Poste</vt:lpstr>
      <vt:lpstr>2_Tema Poste</vt:lpstr>
      <vt:lpstr>Diapositiva think-cell</vt:lpstr>
      <vt:lpstr> Accordo 4 agosto 2017 – Allegato 3 RECAPITO E LAVORAZIONI INTERNE</vt:lpstr>
      <vt:lpstr>Elenco 131 Centri di Distribuzione attualmente abilitati</vt:lpstr>
      <vt:lpstr>Elenco 131 Centri di Distribuzione attualmente abilitati</vt:lpstr>
      <vt:lpstr>ESTENSIONE 167 Centri di Distribuzione interessati (1/4) </vt:lpstr>
      <vt:lpstr>ESTENSIONE 167 Centri di Distribuzione interessati (2/4) </vt:lpstr>
      <vt:lpstr>ESTENSIONE 167 Centri di Distribuzione interessati (3/4) </vt:lpstr>
      <vt:lpstr>ESTENSIONE 167 Centri di Distribuzione interessati (4/4) </vt:lpstr>
      <vt:lpstr>ESTENSIONE 349 Centri di Distribuzione interessati (1/6) </vt:lpstr>
      <vt:lpstr>ESTENSIONE 349 Centri di Distribuzione interessati (2/6) </vt:lpstr>
      <vt:lpstr>ESTENSIONE 349 Centri di Distribuzione interessati (3/6) </vt:lpstr>
      <vt:lpstr>ESTENSIONE 349 Centri di Distribuzione interessati (4/6) </vt:lpstr>
      <vt:lpstr>ESTENSIONE 349 Centri di Distribuzione interessati (5/6) </vt:lpstr>
      <vt:lpstr>ESTENSIONE 349 Centri di Distribuzione interessati (6/6) </vt:lpstr>
    </vt:vector>
  </TitlesOfParts>
  <Company>Poste Italiane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Accordo XXX – Allegato 1 SMISTAMENTO</dc:title>
  <dc:creator>Poste Italiane</dc:creator>
  <cp:lastModifiedBy>Admin</cp:lastModifiedBy>
  <cp:revision>8</cp:revision>
  <cp:lastPrinted>2017-07-24T18:54:32Z</cp:lastPrinted>
  <dcterms:created xsi:type="dcterms:W3CDTF">2017-07-24T17:40:23Z</dcterms:created>
  <dcterms:modified xsi:type="dcterms:W3CDTF">2017-08-08T10:28:20Z</dcterms:modified>
</cp:coreProperties>
</file>