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5B44D-FDC8-4F9C-B18C-3EA03860BBFA}" type="datetimeFigureOut">
              <a:rPr lang="it-IT" smtClean="0"/>
              <a:t>08/02/2018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E2F64-3D39-4D79-823B-2C7830B9A0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010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DFD4D-50F2-41B5-BA81-654DE77E82C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009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6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+ Imm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4878221" y="836613"/>
            <a:ext cx="4000500" cy="2387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25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4878221" y="3582922"/>
            <a:ext cx="4000500" cy="64633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26" name="Connettore diritto 25"/>
          <p:cNvCxnSpPr/>
          <p:nvPr/>
        </p:nvCxnSpPr>
        <p:spPr>
          <a:xfrm flipV="1">
            <a:off x="4586097" y="3351198"/>
            <a:ext cx="4000500" cy="14381"/>
          </a:xfrm>
          <a:prstGeom prst="line">
            <a:avLst/>
          </a:prstGeom>
          <a:ln w="254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4877991" y="4321257"/>
            <a:ext cx="4000500" cy="725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sp>
        <p:nvSpPr>
          <p:cNvPr id="31" name="Segnaposto immagine 30"/>
          <p:cNvSpPr>
            <a:spLocks noGrp="1"/>
          </p:cNvSpPr>
          <p:nvPr>
            <p:ph type="pic" sz="quarter" idx="14"/>
          </p:nvPr>
        </p:nvSpPr>
        <p:spPr>
          <a:xfrm>
            <a:off x="-230" y="0"/>
            <a:ext cx="4572000" cy="6858000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700"/>
            </a:lvl1pPr>
          </a:lstStyle>
          <a:p>
            <a:r>
              <a:rPr lang="it-IT" dirty="0"/>
              <a:t>Fare clic sull'icona per inserire un'immagine</a:t>
            </a:r>
          </a:p>
        </p:txBody>
      </p:sp>
      <p:pic>
        <p:nvPicPr>
          <p:cNvPr id="17" name="Immagine 16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9" name="Rettangolo 18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srgbClr val="706F6F"/>
              </a:solidFill>
            </a:endParaRPr>
          </a:p>
        </p:txBody>
      </p:sp>
      <p:cxnSp>
        <p:nvCxnSpPr>
          <p:cNvPr id="18" name="Connettore diritto 17"/>
          <p:cNvCxnSpPr/>
          <p:nvPr/>
        </p:nvCxnSpPr>
        <p:spPr>
          <a:xfrm flipV="1">
            <a:off x="4586097" y="3351198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4" name="Rettangolo 23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6423996" y="6497638"/>
            <a:ext cx="2162605" cy="360362"/>
          </a:xfrm>
          <a:solidFill>
            <a:schemeClr val="accent1"/>
          </a:solidFill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2" name="Rettangolo 31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33" name="Rettangolo 32"/>
          <p:cNvSpPr/>
          <p:nvPr userDrawn="1"/>
        </p:nvSpPr>
        <p:spPr>
          <a:xfrm>
            <a:off x="4819342" y="4105202"/>
            <a:ext cx="4122295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srgbClr val="706F6F"/>
              </a:solidFill>
            </a:endParaRPr>
          </a:p>
        </p:txBody>
      </p:sp>
      <p:cxnSp>
        <p:nvCxnSpPr>
          <p:cNvPr id="34" name="Connettore diritto 33"/>
          <p:cNvCxnSpPr/>
          <p:nvPr userDrawn="1"/>
        </p:nvCxnSpPr>
        <p:spPr>
          <a:xfrm flipV="1">
            <a:off x="4586097" y="3351200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/>
          <p:cNvCxnSpPr/>
          <p:nvPr userDrawn="1"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 userDrawn="1"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38" name="Rettangolo 37"/>
          <p:cNvSpPr/>
          <p:nvPr userDrawn="1"/>
        </p:nvSpPr>
        <p:spPr>
          <a:xfrm>
            <a:off x="8659606" y="6497638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39" name="Immagine 38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5" y="6497638"/>
            <a:ext cx="1781708" cy="360362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320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8658418" y="6498217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29755" y="3588265"/>
            <a:ext cx="4157035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289076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58418" y="6498217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5" name="Immagine 4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5" y="2854725"/>
            <a:ext cx="3009899" cy="810177"/>
          </a:xfrm>
          <a:prstGeom prst="rect">
            <a:avLst/>
          </a:prstGeom>
        </p:spPr>
      </p:pic>
      <p:pic>
        <p:nvPicPr>
          <p:cNvPr id="6" name="Immagine 5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9" y="3858047"/>
            <a:ext cx="1557826" cy="238646"/>
          </a:xfrm>
          <a:prstGeom prst="rect">
            <a:avLst/>
          </a:prstGeom>
        </p:spPr>
      </p:pic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1762125" y="5588009"/>
            <a:ext cx="5619750" cy="52546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 baseline="0"/>
            </a:lvl1pPr>
          </a:lstStyle>
          <a:p>
            <a:pPr lvl="0"/>
            <a:r>
              <a:rPr lang="it-IT" dirty="0"/>
              <a:t>Rispetta l’ambiente: NON MI STAMPARE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11" name="Immagine 10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5" y="2854725"/>
            <a:ext cx="3009899" cy="810177"/>
          </a:xfrm>
          <a:prstGeom prst="rect">
            <a:avLst/>
          </a:prstGeom>
        </p:spPr>
      </p:pic>
      <p:pic>
        <p:nvPicPr>
          <p:cNvPr id="12" name="Immagine 11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9" y="3858047"/>
            <a:ext cx="1557826" cy="238646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 userDrawn="1"/>
        </p:nvSpPr>
        <p:spPr>
          <a:xfrm>
            <a:off x="6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15" name="Immagine 14" descr="pi_rgb_nobkg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27" y="2780357"/>
            <a:ext cx="4076753" cy="812902"/>
          </a:xfrm>
          <a:prstGeom prst="rect">
            <a:avLst/>
          </a:prstGeom>
        </p:spPr>
      </p:pic>
      <p:pic>
        <p:nvPicPr>
          <p:cNvPr id="16" name="Immagine 15" descr="social_pos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34" y="3783686"/>
            <a:ext cx="2109730" cy="23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47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iapositiva think-cell" r:id="rId5" imgW="270" imgH="270" progId="TCLayout.ActiveDocument.1">
                  <p:embed/>
                </p:oleObj>
              </mc:Choice>
              <mc:Fallback>
                <p:oleObj name="Diapositiva think-cell" r:id="rId5" imgW="270" imgH="270" progId="TCLayout.ActiveDocument.1">
                  <p:embed/>
                  <p:pic>
                    <p:nvPicPr>
                      <p:cNvPr id="4" name="Oggetto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34977" y="163513"/>
            <a:ext cx="8274050" cy="831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 rot="5400000">
            <a:off x="6929755" y="3588265"/>
            <a:ext cx="4157035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2334367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06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4" name="Object 3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reeform 6"/>
          <p:cNvSpPr>
            <a:spLocks noChangeAspect="1"/>
          </p:cNvSpPr>
          <p:nvPr/>
        </p:nvSpPr>
        <p:spPr bwMode="auto">
          <a:xfrm>
            <a:off x="6594231" y="6345238"/>
            <a:ext cx="2549769" cy="512762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  <a:defRPr/>
            </a:pPr>
            <a:endParaRPr lang="it-IT" sz="1200">
              <a:solidFill>
                <a:srgbClr val="000000"/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484077" y="6675438"/>
            <a:ext cx="175846" cy="131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ctr" defTabSz="889000">
              <a:spcAft>
                <a:spcPts val="0"/>
              </a:spcAft>
              <a:defRPr/>
            </a:pPr>
            <a:fld id="{232A4623-3E4D-4BE9-A57B-A1ED9B651039}" type="slidenum">
              <a:rPr lang="it-IT" sz="1200" b="1">
                <a:effectLst>
                  <a:outerShdw blurRad="38100" dist="38100" dir="2700000" algn="tl">
                    <a:srgbClr val="000000">
                      <a:alpha val="44000"/>
                    </a:srgbClr>
                  </a:outerShdw>
                </a:effectLst>
                <a:latin typeface="+mn-lt"/>
                <a:cs typeface="+mn-cs"/>
              </a:rPr>
              <a:pPr algn="ctr" defTabSz="889000">
                <a:spcAft>
                  <a:spcPts val="0"/>
                </a:spcAft>
                <a:defRPr/>
              </a:pPr>
              <a:t>‹N›</a:t>
            </a:fld>
            <a:endParaRPr lang="it-IT" sz="1200" b="1" dirty="0">
              <a:effectLst>
                <a:outerShdw blurRad="38100" dist="38100" dir="2700000" algn="tl">
                  <a:srgbClr val="000000">
                    <a:alpha val="44000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7036777" y="6505576"/>
            <a:ext cx="1833197" cy="227013"/>
            <a:chOff x="4653757" y="2387600"/>
            <a:chExt cx="5606520" cy="639763"/>
          </a:xfrm>
        </p:grpSpPr>
        <p:sp>
          <p:nvSpPr>
            <p:cNvPr id="8" name="Freeform 6"/>
            <p:cNvSpPr>
              <a:spLocks noEditPoints="1"/>
            </p:cNvSpPr>
            <p:nvPr userDrawn="1"/>
          </p:nvSpPr>
          <p:spPr bwMode="auto">
            <a:xfrm>
              <a:off x="6809422" y="2571030"/>
              <a:ext cx="524349" cy="456333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 noEditPoints="1"/>
            </p:cNvSpPr>
            <p:nvPr userDrawn="1"/>
          </p:nvSpPr>
          <p:spPr bwMode="auto">
            <a:xfrm>
              <a:off x="4653757" y="2392075"/>
              <a:ext cx="613985" cy="621865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auto">
            <a:xfrm>
              <a:off x="5276705" y="2571030"/>
              <a:ext cx="564685" cy="456333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5877243" y="2571030"/>
              <a:ext cx="470570" cy="456333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6374703" y="2454709"/>
              <a:ext cx="385420" cy="572654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 userDrawn="1"/>
          </p:nvSpPr>
          <p:spPr bwMode="auto">
            <a:xfrm>
              <a:off x="7405478" y="2387600"/>
              <a:ext cx="112042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 userDrawn="1"/>
          </p:nvSpPr>
          <p:spPr bwMode="auto">
            <a:xfrm>
              <a:off x="7405478" y="2387600"/>
              <a:ext cx="112042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auto">
            <a:xfrm>
              <a:off x="7571299" y="2459182"/>
              <a:ext cx="291305" cy="563706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auto">
            <a:xfrm>
              <a:off x="7902940" y="2562082"/>
              <a:ext cx="421273" cy="460806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 userDrawn="1"/>
          </p:nvSpPr>
          <p:spPr bwMode="auto">
            <a:xfrm>
              <a:off x="8413846" y="2387600"/>
              <a:ext cx="89633" cy="621868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  <p:sp>
          <p:nvSpPr>
            <p:cNvPr id="19" name="Freeform 16"/>
            <p:cNvSpPr>
              <a:spLocks noEditPoints="1"/>
            </p:cNvSpPr>
            <p:nvPr userDrawn="1"/>
          </p:nvSpPr>
          <p:spPr bwMode="auto">
            <a:xfrm>
              <a:off x="8615518" y="2387600"/>
              <a:ext cx="107559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  <p:sp>
          <p:nvSpPr>
            <p:cNvPr id="20" name="Freeform 17"/>
            <p:cNvSpPr>
              <a:spLocks noEditPoints="1"/>
            </p:cNvSpPr>
            <p:nvPr userDrawn="1"/>
          </p:nvSpPr>
          <p:spPr bwMode="auto">
            <a:xfrm>
              <a:off x="8615518" y="2387600"/>
              <a:ext cx="107559" cy="621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auto">
            <a:xfrm>
              <a:off x="8803746" y="2562082"/>
              <a:ext cx="412310" cy="460806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9314652" y="2562082"/>
              <a:ext cx="425756" cy="447386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9807631" y="2562082"/>
              <a:ext cx="452646" cy="460806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  <a:defRPr/>
              </a:pPr>
              <a:endParaRPr lang="it-IT" sz="1200">
                <a:solidFill>
                  <a:srgbClr val="FFFFFF"/>
                </a:solidFill>
              </a:endParaRPr>
            </a:p>
          </p:txBody>
        </p:sp>
      </p:grpSp>
      <p:grpSp>
        <p:nvGrpSpPr>
          <p:cNvPr id="24" name="Group 61"/>
          <p:cNvGrpSpPr>
            <a:grpSpLocks/>
          </p:cNvGrpSpPr>
          <p:nvPr/>
        </p:nvGrpSpPr>
        <p:grpSpPr bwMode="auto">
          <a:xfrm>
            <a:off x="0" y="971551"/>
            <a:ext cx="9144000" cy="41275"/>
            <a:chOff x="0" y="1187350"/>
            <a:chExt cx="9144000" cy="40942"/>
          </a:xfrm>
        </p:grpSpPr>
        <p:cxnSp>
          <p:nvCxnSpPr>
            <p:cNvPr id="25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>
            <a:off x="3729532" y="73025"/>
            <a:ext cx="1683474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it-IT" altLang="it-IT" sz="1200" b="1" dirty="0" err="1">
                <a:solidFill>
                  <a:srgbClr val="C41300"/>
                </a:solidFill>
                <a:latin typeface="Calibri" pitchFamily="34" charset="0"/>
              </a:rPr>
              <a:t>Draft</a:t>
            </a:r>
            <a:r>
              <a:rPr lang="it-IT" altLang="it-IT" sz="1200" b="1" dirty="0">
                <a:solidFill>
                  <a:srgbClr val="C41300"/>
                </a:solidFill>
                <a:latin typeface="Calibri" pitchFamily="34" charset="0"/>
              </a:rPr>
              <a:t> – </a:t>
            </a:r>
            <a:r>
              <a:rPr lang="it-IT" altLang="it-IT" sz="1200" b="1" dirty="0" err="1">
                <a:solidFill>
                  <a:srgbClr val="C41300"/>
                </a:solidFill>
                <a:latin typeface="Calibri" pitchFamily="34" charset="0"/>
              </a:rPr>
              <a:t>For</a:t>
            </a:r>
            <a:r>
              <a:rPr lang="it-IT" altLang="it-IT" sz="1200" b="1" dirty="0">
                <a:solidFill>
                  <a:srgbClr val="C41300"/>
                </a:solidFill>
                <a:latin typeface="Calibri" pitchFamily="34" charset="0"/>
              </a:rPr>
              <a:t> </a:t>
            </a:r>
            <a:r>
              <a:rPr lang="it-IT" altLang="it-IT" sz="1200" b="1" dirty="0" err="1">
                <a:solidFill>
                  <a:srgbClr val="C41300"/>
                </a:solidFill>
                <a:latin typeface="Calibri" pitchFamily="34" charset="0"/>
              </a:rPr>
              <a:t>discussion</a:t>
            </a:r>
            <a:r>
              <a:rPr lang="it-IT" altLang="it-IT" sz="1200" b="1" dirty="0">
                <a:solidFill>
                  <a:srgbClr val="C41300"/>
                </a:solidFill>
                <a:latin typeface="Calibri" pitchFamily="34" charset="0"/>
              </a:rPr>
              <a:t> </a:t>
            </a:r>
            <a:r>
              <a:rPr lang="it-IT" altLang="it-IT" sz="1200" b="1" dirty="0" err="1">
                <a:solidFill>
                  <a:srgbClr val="C41300"/>
                </a:solidFill>
                <a:latin typeface="Calibri" pitchFamily="34" charset="0"/>
              </a:rPr>
              <a:t>only</a:t>
            </a:r>
            <a:endParaRPr lang="it-IT" altLang="it-IT" sz="1200" b="1" dirty="0">
              <a:solidFill>
                <a:srgbClr val="C41300"/>
              </a:solidFill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altLang="it-IT" dirty="0"/>
              <a:t>Fare clic per modificare stili del testo dello schema</a:t>
            </a:r>
          </a:p>
          <a:p>
            <a:pPr lvl="2"/>
            <a:r>
              <a:rPr lang="it-IT" altLang="it-IT" dirty="0"/>
              <a:t>Secondo livello</a:t>
            </a:r>
          </a:p>
          <a:p>
            <a:pPr lvl="5"/>
            <a:r>
              <a:rPr lang="it-IT" altLang="it-IT" dirty="0"/>
              <a:t>Terzo livello</a:t>
            </a:r>
          </a:p>
          <a:p>
            <a:pPr lvl="6"/>
            <a:r>
              <a:rPr lang="it-IT" altLang="it-IT" dirty="0"/>
              <a:t>Quarto livello</a:t>
            </a:r>
          </a:p>
          <a:p>
            <a:pPr lvl="7"/>
            <a:r>
              <a:rPr lang="it-IT" altLang="it-IT" dirty="0"/>
              <a:t>Quinto livello</a:t>
            </a:r>
          </a:p>
        </p:txBody>
      </p:sp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435220" y="163513"/>
            <a:ext cx="8273562" cy="8318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28" name="Segnaposto numero diapositiva 16"/>
          <p:cNvSpPr>
            <a:spLocks noGrp="1"/>
          </p:cNvSpPr>
          <p:nvPr>
            <p:ph type="sldNum" sz="quarter" idx="10"/>
          </p:nvPr>
        </p:nvSpPr>
        <p:spPr>
          <a:xfrm>
            <a:off x="7086600" y="6496051"/>
            <a:ext cx="2044212" cy="365125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spcAft>
                <a:spcPts val="0"/>
              </a:spcAft>
              <a:defRPr>
                <a:solidFill>
                  <a:srgbClr val="000000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B7E4D8-4AFA-4F91-98E2-6856A074594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29" name="Rectangle 2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gray">
          <a:xfrm rot="5400000">
            <a:off x="6929755" y="3588265"/>
            <a:ext cx="4157035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33495424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 dirty="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6735" y="810926"/>
            <a:ext cx="7169663" cy="2387600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66735" y="3557231"/>
            <a:ext cx="7169663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6506" y="4295570"/>
            <a:ext cx="7169663" cy="7254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cxnSp>
        <p:nvCxnSpPr>
          <p:cNvPr id="26" name="Connettore diritto 25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35" name="Immagine 34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7" name="Rettangolo 3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cxnSp>
        <p:nvCxnSpPr>
          <p:cNvPr id="14" name="Connettore diritto 13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 dirty="0">
              <a:solidFill>
                <a:srgbClr val="706F6F"/>
              </a:solidFill>
            </a:endParaRPr>
          </a:p>
        </p:txBody>
      </p:sp>
      <p:cxnSp>
        <p:nvCxnSpPr>
          <p:cNvPr id="16" name="Connettore diritto 15"/>
          <p:cNvCxnSpPr/>
          <p:nvPr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2397570" y="6498218"/>
            <a:ext cx="6189028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7" name="Rettangolo 2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cxnSp>
        <p:nvCxnSpPr>
          <p:cNvPr id="29" name="Connettore diritto 28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2397570" y="6497638"/>
            <a:ext cx="6189218" cy="360362"/>
          </a:xfrm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1" name="Rettangolo 30"/>
          <p:cNvSpPr/>
          <p:nvPr userDrawn="1"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 dirty="0">
              <a:solidFill>
                <a:srgbClr val="706F6F"/>
              </a:solidFill>
            </a:endParaRPr>
          </a:p>
        </p:txBody>
      </p:sp>
      <p:cxnSp>
        <p:nvCxnSpPr>
          <p:cNvPr id="32" name="Connettore diritto 31"/>
          <p:cNvCxnSpPr/>
          <p:nvPr userDrawn="1"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/>
          <p:cNvCxnSpPr/>
          <p:nvPr userDrawn="1"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/>
          <p:cNvCxnSpPr/>
          <p:nvPr userDrawn="1"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 userDrawn="1"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1" name="Rettangolo 40"/>
          <p:cNvSpPr/>
          <p:nvPr userDrawn="1"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 userDrawn="1"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 userDrawn="1"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magine 43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7638"/>
            <a:ext cx="1781708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2608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gina I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000" baseline="0"/>
            </a:lvl1pPr>
          </a:lstStyle>
          <a:p>
            <a:r>
              <a:rPr lang="it-IT" dirty="0"/>
              <a:t>IMMAGINE A PAGINA INTERA</a:t>
            </a:r>
          </a:p>
          <a:p>
            <a:r>
              <a:rPr lang="it-IT" dirty="0"/>
              <a:t>Cliccare per inserire</a:t>
            </a:r>
          </a:p>
        </p:txBody>
      </p:sp>
    </p:spTree>
    <p:extLst>
      <p:ext uri="{BB962C8B-B14F-4D97-AF65-F5344CB8AC3E}">
        <p14:creationId xmlns:p14="http://schemas.microsoft.com/office/powerpoint/2010/main" val="182194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iapositiva think-cell" r:id="rId5" imgW="270" imgH="270" progId="TCLayout.ActiveDocument.1">
                  <p:embed/>
                </p:oleObj>
              </mc:Choice>
              <mc:Fallback>
                <p:oleObj name="Diapositiva think-cell" r:id="rId5" imgW="270" imgH="270" progId="TCLayout.ActiveDocument.1">
                  <p:embed/>
                  <p:pic>
                    <p:nvPicPr>
                      <p:cNvPr id="4" name="Oggetto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87582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278608" y="1016004"/>
            <a:ext cx="8586788" cy="5097463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1500" dirty="0" smtClean="0"/>
            </a:lvl1pPr>
            <a:lvl2pPr>
              <a:buClr>
                <a:srgbClr val="707173"/>
              </a:buClr>
              <a:defRPr lang="it-IT" sz="1350" dirty="0" smtClean="0"/>
            </a:lvl2pPr>
            <a:lvl3pPr marL="807244" indent="-121444">
              <a:buClr>
                <a:srgbClr val="707173"/>
              </a:buClr>
              <a:defRPr lang="it-IT" sz="1200" dirty="0" smtClean="0"/>
            </a:lvl3pPr>
            <a:lvl4pPr marL="1143000" indent="-114300">
              <a:buClr>
                <a:srgbClr val="707173"/>
              </a:buClr>
              <a:defRPr lang="it-IT" sz="1050" dirty="0" smtClean="0"/>
            </a:lvl4pPr>
            <a:lvl5pPr marL="1478756" indent="-107156">
              <a:buClr>
                <a:srgbClr val="707173"/>
              </a:buClr>
              <a:defRPr lang="it-IT" sz="1050" dirty="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8659606" y="6500822"/>
            <a:ext cx="484394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 rot="5400000">
            <a:off x="6929755" y="3588265"/>
            <a:ext cx="4157035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43318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23"/>
          </p:nvPr>
        </p:nvSpPr>
        <p:spPr>
          <a:xfrm>
            <a:off x="8658418" y="6498217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24"/>
          </p:nvPr>
        </p:nvSpPr>
        <p:spPr>
          <a:xfrm>
            <a:off x="278606" y="1016004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25"/>
          </p:nvPr>
        </p:nvSpPr>
        <p:spPr>
          <a:xfrm>
            <a:off x="4643438" y="1016004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29755" y="3588265"/>
            <a:ext cx="4157035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146128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immagine 26"/>
          <p:cNvSpPr>
            <a:spLocks noGrp="1"/>
          </p:cNvSpPr>
          <p:nvPr>
            <p:ph type="pic" sz="quarter" idx="16"/>
          </p:nvPr>
        </p:nvSpPr>
        <p:spPr>
          <a:xfrm>
            <a:off x="4643441" y="1016004"/>
            <a:ext cx="4195763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horz" lIns="0" tIns="45720" rIns="0" bIns="45720" rtlCol="0" anchor="t">
            <a:normAutofit/>
          </a:bodyPr>
          <a:lstStyle>
            <a:lvl1pPr marL="0" indent="0" algn="l">
              <a:buNone/>
              <a:defRPr lang="it-IT"/>
            </a:lvl1pPr>
          </a:lstStyle>
          <a:p>
            <a:pPr lvl="0"/>
            <a:r>
              <a:rPr lang="it-IT" dirty="0"/>
              <a:t>Fare clic sull'icona per inserire un'immagine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8" y="6498217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2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278606" y="2066925"/>
            <a:ext cx="4221956" cy="30384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7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29755" y="3588265"/>
            <a:ext cx="4157035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41325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/>
          <p:cNvSpPr>
            <a:spLocks noGrp="1"/>
          </p:cNvSpPr>
          <p:nvPr>
            <p:ph type="pic" sz="quarter" idx="16"/>
          </p:nvPr>
        </p:nvSpPr>
        <p:spPr>
          <a:xfrm>
            <a:off x="278606" y="1016004"/>
            <a:ext cx="4221956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it-IT" dirty="0"/>
              <a:t>Fare clic sull'icona per inserire un'immagine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8" y="6498217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4643438" y="2076449"/>
            <a:ext cx="4221956" cy="2905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29755" y="3588265"/>
            <a:ext cx="4157035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296115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grafico 14"/>
          <p:cNvSpPr>
            <a:spLocks noGrp="1"/>
          </p:cNvSpPr>
          <p:nvPr>
            <p:ph type="chart" sz="quarter" idx="16"/>
          </p:nvPr>
        </p:nvSpPr>
        <p:spPr>
          <a:xfrm>
            <a:off x="278610" y="1016004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Fare clic sull'icona per inserire un grafico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8" y="6498217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6350794" y="1609725"/>
            <a:ext cx="2491754" cy="39052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29755" y="3588265"/>
            <a:ext cx="4157035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364101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ABELLA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abella 3"/>
          <p:cNvSpPr>
            <a:spLocks noGrp="1"/>
          </p:cNvSpPr>
          <p:nvPr>
            <p:ph type="tbl" sz="quarter" idx="20"/>
          </p:nvPr>
        </p:nvSpPr>
        <p:spPr>
          <a:xfrm>
            <a:off x="278610" y="1016004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Fare clic sull'icona per inserire una tabella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21"/>
          </p:nvPr>
        </p:nvSpPr>
        <p:spPr>
          <a:xfrm>
            <a:off x="8658418" y="6498217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2"/>
          </p:nvPr>
        </p:nvSpPr>
        <p:spPr>
          <a:xfrm>
            <a:off x="6350794" y="1609725"/>
            <a:ext cx="2514600" cy="39243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29755" y="3588265"/>
            <a:ext cx="4157035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261251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>
            <p:custDataLst>
              <p:tags r:id="rId16"/>
            </p:custDataLst>
            <p:extLst/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iapositiva think-cell" r:id="rId17" imgW="270" imgH="270" progId="TCLayout.ActiveDocument.1">
                  <p:embed/>
                </p:oleObj>
              </mc:Choice>
              <mc:Fallback>
                <p:oleObj name="Diapositiva think-cell" r:id="rId17" imgW="270" imgH="270" progId="TCLayout.ActiveDocument.1">
                  <p:embed/>
                  <p:pic>
                    <p:nvPicPr>
                      <p:cNvPr id="5" name="Oggetto 4" hidden="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po 2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86" name="Rettangolo 85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88" name="Rettangolo 87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89" name="Rettangolo 88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20" name="Connettore diritto 19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278606" y="10160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5" name="Rettangolo 14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16" name="Immagine 15" descr="PI_logo_o_RGB_p.jp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8" name="Rettangolo 17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58418" y="6498217"/>
            <a:ext cx="484394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cxnSp>
        <p:nvCxnSpPr>
          <p:cNvPr id="22" name="Connettore diritto 21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iangolo isoscele 1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3" name="Triangolo isoscele 22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4" name="Triangolo isoscele 23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5" name="Triangolo isoscele 24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23571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8" name="Triangolo isoscele 27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30" name="Triangolo isoscele 29"/>
          <p:cNvSpPr/>
          <p:nvPr/>
        </p:nvSpPr>
        <p:spPr>
          <a:xfrm rot="16200000">
            <a:off x="9231798" y="6015502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grpSp>
        <p:nvGrpSpPr>
          <p:cNvPr id="31" name="Gruppo 30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32" name="Rettangolo 31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37" name="Connettore diritto 36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2397568" y="6498218"/>
            <a:ext cx="6189030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1" name="Rettangolo 40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olo isoscele 43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5" name="Triangolo isoscele 44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6" name="Triangolo isoscele 45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7" name="Triangolo isoscele 46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23571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50" name="Triangolo isoscele 49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51" name="Triangolo isoscele 50"/>
          <p:cNvSpPr/>
          <p:nvPr/>
        </p:nvSpPr>
        <p:spPr>
          <a:xfrm rot="16200000">
            <a:off x="9231798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cxnSp>
        <p:nvCxnSpPr>
          <p:cNvPr id="58" name="Connettore diritto 57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0" name="Rettangolo 59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cxnSp>
        <p:nvCxnSpPr>
          <p:cNvPr id="62" name="Connettore diritto 61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riangolo isoscele 62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4" name="Triangolo isoscele 63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5" name="Triangolo isoscele 64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6" name="Triangolo isoscele 65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7" name="Triangolo isoscele 66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8" name="Triangolo isoscele 67"/>
          <p:cNvSpPr/>
          <p:nvPr/>
        </p:nvSpPr>
        <p:spPr>
          <a:xfrm rot="5400000">
            <a:off x="-223571" y="6015504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9" name="Triangolo isoscele 68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70" name="Triangolo isoscele 69"/>
          <p:cNvSpPr/>
          <p:nvPr/>
        </p:nvSpPr>
        <p:spPr>
          <a:xfrm rot="16200000">
            <a:off x="9231798" y="6015504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72" name="Immagine 71" descr="PI_logo_o_RGB_p.jp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7638"/>
            <a:ext cx="1781708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71" name="Segnaposto numero diapositiva 2"/>
          <p:cNvSpPr txBox="1">
            <a:spLocks/>
          </p:cNvSpPr>
          <p:nvPr/>
        </p:nvSpPr>
        <p:spPr>
          <a:xfrm>
            <a:off x="8659606" y="6500822"/>
            <a:ext cx="484394" cy="357187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87FA73C-A7EE-4241-A631-441DFD16C2EB}" type="slidenum">
              <a:rPr lang="it-IT" sz="1000" smtClean="0">
                <a:solidFill>
                  <a:prstClr val="white"/>
                </a:solidFill>
              </a:rPr>
              <a:pPr algn="ctr"/>
              <a:t>‹N›</a:t>
            </a:fld>
            <a:endParaRPr lang="it-IT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35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Arial" panose="020B0604020202020204" pitchFamily="34" charset="0"/>
        <a:buChar char="•"/>
        <a:defRPr lang="it-IT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840">
          <p15:clr>
            <a:srgbClr val="F26B43"/>
          </p15:clr>
        </p15:guide>
        <p15:guide id="5" pos="234">
          <p15:clr>
            <a:srgbClr val="9FCC3B"/>
          </p15:clr>
        </p15:guide>
        <p15:guide id="6" pos="7446">
          <p15:clr>
            <a:srgbClr val="9FCC3B"/>
          </p15:clr>
        </p15:guide>
        <p15:guide id="7" orient="horz" pos="2244">
          <p15:clr>
            <a:srgbClr val="9FCC3B"/>
          </p15:clr>
        </p15:guide>
        <p15:guide id="8" pos="2880">
          <p15:clr>
            <a:srgbClr val="F26B43"/>
          </p15:clr>
        </p15:guide>
        <p15:guide id="9" orient="horz" pos="3851">
          <p15:clr>
            <a:srgbClr val="9FCC3B"/>
          </p15:clr>
        </p15:guide>
        <p15:guide id="10" orient="horz" pos="640">
          <p15:clr>
            <a:srgbClr val="FBAE40"/>
          </p15:clr>
        </p15:guide>
        <p15:guide id="11" pos="176">
          <p15:clr>
            <a:srgbClr val="9FCC3B"/>
          </p15:clr>
        </p15:guide>
        <p15:guide id="12" pos="5585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6735" y="810926"/>
            <a:ext cx="7750323" cy="2387600"/>
          </a:xfrm>
        </p:spPr>
        <p:txBody>
          <a:bodyPr/>
          <a:lstStyle/>
          <a:p>
            <a:r>
              <a:rPr lang="it-IT" dirty="0"/>
              <a:t>Dettaglio </a:t>
            </a:r>
            <a:r>
              <a:rPr lang="it-IT" dirty="0" err="1"/>
              <a:t>macroattività</a:t>
            </a:r>
            <a:r>
              <a:rPr lang="it-IT" dirty="0"/>
              <a:t> qualità in  "pool"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ottotitolo 6">
            <a:extLst>
              <a:ext uri="{FF2B5EF4-FFF2-40B4-BE49-F238E27FC236}">
                <a16:creationId xmlns:a16="http://schemas.microsoft.com/office/drawing/2014/main" xmlns="" id="{A1D0685C-7566-496D-8FB3-EFADCBF295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INFORMATIVA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024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Gestione della qualità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it-IT" dirty="0"/>
              <a:t>focus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7FA73C-A7EE-4241-A631-441DFD16C2EB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ttangolo arrotondato 6"/>
          <p:cNvSpPr/>
          <p:nvPr/>
        </p:nvSpPr>
        <p:spPr bwMode="auto">
          <a:xfrm>
            <a:off x="1964155" y="1982953"/>
            <a:ext cx="3323725" cy="333571"/>
          </a:xfrm>
          <a:prstGeom prst="roundRect">
            <a:avLst>
              <a:gd name="adj" fmla="val 7009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16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529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SPECIALISTA MQ</a:t>
            </a:r>
          </a:p>
        </p:txBody>
      </p:sp>
      <p:sp>
        <p:nvSpPr>
          <p:cNvPr id="11" name="Rettangolo arrotondato 10"/>
          <p:cNvSpPr/>
          <p:nvPr/>
        </p:nvSpPr>
        <p:spPr bwMode="auto">
          <a:xfrm>
            <a:off x="5393241" y="1982949"/>
            <a:ext cx="3323725" cy="333571"/>
          </a:xfrm>
          <a:prstGeom prst="roundRect">
            <a:avLst>
              <a:gd name="adj" fmla="val 7009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16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529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SPECIALISTA MQ «DI BACINO»</a:t>
            </a:r>
          </a:p>
        </p:txBody>
      </p:sp>
      <p:sp>
        <p:nvSpPr>
          <p:cNvPr id="12" name="Rettangolo arrotondato 11"/>
          <p:cNvSpPr/>
          <p:nvPr/>
        </p:nvSpPr>
        <p:spPr bwMode="auto">
          <a:xfrm>
            <a:off x="190589" y="2300121"/>
            <a:ext cx="1748970" cy="1584870"/>
          </a:xfrm>
          <a:prstGeom prst="roundRect">
            <a:avLst>
              <a:gd name="adj" fmla="val 7009"/>
            </a:avLst>
          </a:prstGeom>
          <a:solidFill>
            <a:srgbClr val="0047BB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ATTIVITA’</a:t>
            </a:r>
          </a:p>
        </p:txBody>
      </p:sp>
      <p:sp>
        <p:nvSpPr>
          <p:cNvPr id="13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1967297" y="2449735"/>
            <a:ext cx="3320583" cy="7535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400" dirty="0"/>
              <a:t>Eseguono tutte le attività di controllo qualità </a:t>
            </a:r>
            <a:r>
              <a:rPr lang="it-IT" sz="1400" u="sng" dirty="0"/>
              <a:t>del CD di competenza</a:t>
            </a:r>
            <a:endParaRPr lang="it-IT" sz="1400" dirty="0"/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it-IT" sz="1400" dirty="0"/>
              <a:t> Controlli procedurali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it-IT" sz="1400" dirty="0"/>
              <a:t> Monitoraggi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it-IT" sz="1400" dirty="0"/>
              <a:t> Gestione Reclami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it-IT" sz="1400" dirty="0"/>
              <a:t> Piani di Miglioramento</a:t>
            </a:r>
          </a:p>
          <a:p>
            <a:pPr mar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it-IT" sz="1400" dirty="0"/>
              <a:t> Controlli di I livello</a:t>
            </a:r>
          </a:p>
          <a:p>
            <a:pPr marL="0" indent="0">
              <a:spcBef>
                <a:spcPts val="0"/>
              </a:spcBef>
              <a:buNone/>
            </a:pPr>
            <a:endParaRPr lang="it-IT" sz="1400" dirty="0"/>
          </a:p>
        </p:txBody>
      </p:sp>
      <p:sp>
        <p:nvSpPr>
          <p:cNvPr id="14" name="Rettangolo arrotondato 13"/>
          <p:cNvSpPr/>
          <p:nvPr/>
        </p:nvSpPr>
        <p:spPr bwMode="auto">
          <a:xfrm>
            <a:off x="190588" y="3995274"/>
            <a:ext cx="1776709" cy="1312542"/>
          </a:xfrm>
          <a:prstGeom prst="roundRect">
            <a:avLst>
              <a:gd name="adj" fmla="val 7009"/>
            </a:avLst>
          </a:prstGeom>
          <a:solidFill>
            <a:srgbClr val="0047BB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CRITERI DIMENSIONAMENTO </a:t>
            </a:r>
          </a:p>
        </p:txBody>
      </p:sp>
      <p:sp>
        <p:nvSpPr>
          <p:cNvPr id="15" name="Segnaposto testo 2"/>
          <p:cNvSpPr txBox="1">
            <a:spLocks/>
          </p:cNvSpPr>
          <p:nvPr/>
        </p:nvSpPr>
        <p:spPr>
          <a:xfrm>
            <a:off x="2032609" y="4044450"/>
            <a:ext cx="3320583" cy="753557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Char char="•"/>
              <a:defRPr lang="it-IT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100000"/>
              <a:buFont typeface="Courier New" panose="02070309020205020404" pitchFamily="49" charset="0"/>
              <a:buChar char="o"/>
              <a:defRPr lang="it-IT" sz="13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7244" indent="-121444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Font typeface="Arial" panose="020B0604020202020204" pitchFamily="34" charset="0"/>
              <a:buChar char="•"/>
              <a:def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1143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80000"/>
              <a:buFont typeface="Courier New" panose="02070309020205020404" pitchFamily="49" charset="0"/>
              <a:buChar char="o"/>
              <a:defRPr lang="it-IT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78756" indent="-107156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60000"/>
              <a:buFont typeface="Arial" panose="020B0604020202020204" pitchFamily="34" charset="0"/>
              <a:buChar char="•"/>
              <a:defRPr lang="it-IT" sz="105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07173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Risorsa dedicata per ogni CD</a:t>
            </a:r>
          </a:p>
        </p:txBody>
      </p:sp>
      <p:sp>
        <p:nvSpPr>
          <p:cNvPr id="16" name="Segnaposto testo 2"/>
          <p:cNvSpPr txBox="1">
            <a:spLocks/>
          </p:cNvSpPr>
          <p:nvPr/>
        </p:nvSpPr>
        <p:spPr>
          <a:xfrm>
            <a:off x="5363725" y="2449731"/>
            <a:ext cx="3320583" cy="753557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Char char="•"/>
              <a:defRPr lang="it-IT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100000"/>
              <a:buFont typeface="Courier New" panose="02070309020205020404" pitchFamily="49" charset="0"/>
              <a:buChar char="o"/>
              <a:defRPr lang="it-IT" sz="13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7244" indent="-121444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Font typeface="Arial" panose="020B0604020202020204" pitchFamily="34" charset="0"/>
              <a:buChar char="•"/>
              <a:def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1143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80000"/>
              <a:buFont typeface="Courier New" panose="02070309020205020404" pitchFamily="49" charset="0"/>
              <a:buChar char="o"/>
              <a:defRPr lang="it-IT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78756" indent="-107156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60000"/>
              <a:buFont typeface="Arial" panose="020B0604020202020204" pitchFamily="34" charset="0"/>
              <a:buChar char="•"/>
              <a:defRPr lang="it-IT" sz="105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07173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Eseguono tutte le attività di controllo qualità </a:t>
            </a:r>
            <a:r>
              <a:rPr kumimoji="0" lang="it-IT" sz="1400" b="0" i="0" u="sng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 più centri di bacino</a:t>
            </a:r>
          </a:p>
          <a:p>
            <a:pPr marL="0" marR="0" lvl="0" indent="-17145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7173"/>
              </a:buClr>
              <a:buSzPct val="12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Controlli procedurali</a:t>
            </a:r>
          </a:p>
          <a:p>
            <a:pPr marL="0" marR="0" lvl="0" indent="-17145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7173"/>
              </a:buClr>
              <a:buSzPct val="12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Monitoraggi</a:t>
            </a:r>
          </a:p>
          <a:p>
            <a:pPr marL="0" marR="0" lvl="0" indent="-17145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7173"/>
              </a:buClr>
              <a:buSzPct val="12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Gestione Reclami</a:t>
            </a:r>
          </a:p>
          <a:p>
            <a:pPr marL="0" marR="0" lvl="0" indent="-17145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7173"/>
              </a:buClr>
              <a:buSzPct val="12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Piani di Miglioramento</a:t>
            </a:r>
          </a:p>
          <a:p>
            <a:pPr marL="0" marR="0" lvl="0" indent="-17145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7173"/>
              </a:buClr>
              <a:buSzPct val="12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Controlli di I livello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7173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706F6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Segnaposto testo 2"/>
          <p:cNvSpPr txBox="1">
            <a:spLocks/>
          </p:cNvSpPr>
          <p:nvPr/>
        </p:nvSpPr>
        <p:spPr>
          <a:xfrm>
            <a:off x="5374960" y="4038817"/>
            <a:ext cx="3453462" cy="753557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Char char="•"/>
              <a:defRPr lang="it-IT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100000"/>
              <a:buFont typeface="Courier New" panose="02070309020205020404" pitchFamily="49" charset="0"/>
              <a:buChar char="o"/>
              <a:defRPr lang="it-IT" sz="13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7244" indent="-121444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Font typeface="Arial" panose="020B0604020202020204" pitchFamily="34" charset="0"/>
              <a:buChar char="•"/>
              <a:def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1143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80000"/>
              <a:buFont typeface="Courier New" panose="02070309020205020404" pitchFamily="49" charset="0"/>
              <a:buChar char="o"/>
              <a:defRPr lang="it-IT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78756" indent="-107156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60000"/>
              <a:buFont typeface="Arial" panose="020B0604020202020204" pitchFamily="34" charset="0"/>
              <a:buChar char="•"/>
              <a:defRPr lang="it-IT" sz="105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Identificazione del numero di MQ di bacino in base al dimensionamento attività.</a:t>
            </a:r>
          </a:p>
          <a:p>
            <a:pPr>
              <a:spcBef>
                <a:spcPts val="0"/>
              </a:spcBef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Ogni MQ di Bacino è il riferimento per le attività controllo </a:t>
            </a: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706F6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 più CD nell’ambito del bacino di riferimento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xmlns="" id="{5EDB55DE-6CB4-440E-91A1-825FDE1F2305}"/>
              </a:ext>
            </a:extLst>
          </p:cNvPr>
          <p:cNvGrpSpPr/>
          <p:nvPr/>
        </p:nvGrpSpPr>
        <p:grpSpPr>
          <a:xfrm>
            <a:off x="184622" y="3928535"/>
            <a:ext cx="8475049" cy="1379281"/>
            <a:chOff x="1863793" y="3928535"/>
            <a:chExt cx="6627062" cy="1379281"/>
          </a:xfrm>
        </p:grpSpPr>
        <p:cxnSp>
          <p:nvCxnSpPr>
            <p:cNvPr id="19" name="Connettore 1 18"/>
            <p:cNvCxnSpPr/>
            <p:nvPr/>
          </p:nvCxnSpPr>
          <p:spPr>
            <a:xfrm>
              <a:off x="1863793" y="3928535"/>
              <a:ext cx="6561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>
              <a:off x="1929105" y="5307816"/>
              <a:ext cx="6561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ttangolo arrotondato 20"/>
          <p:cNvSpPr/>
          <p:nvPr/>
        </p:nvSpPr>
        <p:spPr bwMode="auto">
          <a:xfrm>
            <a:off x="184622" y="5393365"/>
            <a:ext cx="1776709" cy="648071"/>
          </a:xfrm>
          <a:prstGeom prst="roundRect">
            <a:avLst>
              <a:gd name="adj" fmla="val 7009"/>
            </a:avLst>
          </a:prstGeom>
          <a:solidFill>
            <a:srgbClr val="0047BB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DIPENDENZA GERARCHICA</a:t>
            </a:r>
          </a:p>
        </p:txBody>
      </p:sp>
      <p:sp>
        <p:nvSpPr>
          <p:cNvPr id="22" name="Rettangolo arrotondato 21"/>
          <p:cNvSpPr/>
          <p:nvPr/>
        </p:nvSpPr>
        <p:spPr bwMode="auto">
          <a:xfrm>
            <a:off x="2063149" y="5393365"/>
            <a:ext cx="3224732" cy="648071"/>
          </a:xfrm>
          <a:prstGeom prst="roundRect">
            <a:avLst>
              <a:gd name="adj" fmla="val 7009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16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529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Responsabile CD</a:t>
            </a:r>
          </a:p>
        </p:txBody>
      </p:sp>
      <p:sp>
        <p:nvSpPr>
          <p:cNvPr id="23" name="Rettangolo arrotondato 21">
            <a:extLst>
              <a:ext uri="{FF2B5EF4-FFF2-40B4-BE49-F238E27FC236}">
                <a16:creationId xmlns:a16="http://schemas.microsoft.com/office/drawing/2014/main" xmlns="" id="{4B429CF4-C070-4456-8B7D-5E8D83BDE38D}"/>
              </a:ext>
            </a:extLst>
          </p:cNvPr>
          <p:cNvSpPr/>
          <p:nvPr/>
        </p:nvSpPr>
        <p:spPr bwMode="auto">
          <a:xfrm>
            <a:off x="5374960" y="5393365"/>
            <a:ext cx="3224732" cy="648071"/>
          </a:xfrm>
          <a:prstGeom prst="roundRect">
            <a:avLst>
              <a:gd name="adj" fmla="val 7009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160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529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Qualità di RAM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xmlns="" id="{ED406E93-D545-4088-8CBC-E191FD6E6D91}"/>
              </a:ext>
            </a:extLst>
          </p:cNvPr>
          <p:cNvSpPr/>
          <p:nvPr/>
        </p:nvSpPr>
        <p:spPr>
          <a:xfrm>
            <a:off x="1967297" y="898617"/>
            <a:ext cx="3310463" cy="47991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89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CD COMPLESSO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xmlns="" id="{0C4C8F20-071B-4223-B413-79D112053FC4}"/>
              </a:ext>
            </a:extLst>
          </p:cNvPr>
          <p:cNvSpPr/>
          <p:nvPr/>
        </p:nvSpPr>
        <p:spPr>
          <a:xfrm>
            <a:off x="5419944" y="898617"/>
            <a:ext cx="3312000" cy="4799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89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1200" cap="none" spc="0" normalizeH="0" baseline="0" noProof="0" dirty="0">
                <a:ln>
                  <a:noFill/>
                </a:ln>
                <a:solidFill>
                  <a:srgbClr val="0047BB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CD SUPERIORE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xmlns="" id="{DB14A508-E146-448F-B2AA-4418754A6336}"/>
              </a:ext>
            </a:extLst>
          </p:cNvPr>
          <p:cNvSpPr/>
          <p:nvPr/>
        </p:nvSpPr>
        <p:spPr>
          <a:xfrm>
            <a:off x="1966528" y="1433184"/>
            <a:ext cx="3312000" cy="47300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1200" cap="none" spc="0" normalizeH="0" baseline="0" noProof="0" dirty="0">
                <a:ln>
                  <a:noFill/>
                </a:ln>
                <a:solidFill>
                  <a:srgbClr val="0047BB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CD STANDARD</a:t>
            </a: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xmlns="" id="{FD547747-2517-4FD5-8769-F621E4FBC209}"/>
              </a:ext>
            </a:extLst>
          </p:cNvPr>
          <p:cNvSpPr/>
          <p:nvPr/>
        </p:nvSpPr>
        <p:spPr>
          <a:xfrm>
            <a:off x="5419944" y="1433184"/>
            <a:ext cx="3312000" cy="4730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1200" cap="none" spc="0" normalizeH="0" baseline="0" noProof="0" dirty="0">
                <a:ln>
                  <a:noFill/>
                </a:ln>
                <a:solidFill>
                  <a:srgbClr val="0047BB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CD BASE</a:t>
            </a:r>
          </a:p>
        </p:txBody>
      </p:sp>
    </p:spTree>
    <p:extLst>
      <p:ext uri="{BB962C8B-B14F-4D97-AF65-F5344CB8AC3E}">
        <p14:creationId xmlns:p14="http://schemas.microsoft.com/office/powerpoint/2010/main" val="401762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78608" y="35496"/>
            <a:ext cx="8563940" cy="358951"/>
          </a:xfrm>
        </p:spPr>
        <p:txBody>
          <a:bodyPr/>
          <a:lstStyle/>
          <a:p>
            <a:r>
              <a:rPr lang="it-IT" dirty="0"/>
              <a:t>Focus attività qualità in pool di bacino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197162"/>
              </p:ext>
            </p:extLst>
          </p:nvPr>
        </p:nvGraphicFramePr>
        <p:xfrm>
          <a:off x="278608" y="2574389"/>
          <a:ext cx="8380998" cy="3669663"/>
        </p:xfrm>
        <a:graphic>
          <a:graphicData uri="http://schemas.openxmlformats.org/drawingml/2006/table">
            <a:tbl>
              <a:tblPr/>
              <a:tblGrid>
                <a:gridCol w="3122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05575">
                  <a:extLst>
                    <a:ext uri="{9D8B030D-6E8A-4147-A177-3AD203B41FA5}">
                      <a16:colId xmlns:a16="http://schemas.microsoft.com/office/drawing/2014/main" xmlns="" val="1415173174"/>
                    </a:ext>
                  </a:extLst>
                </a:gridCol>
                <a:gridCol w="56631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847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800" b="1" i="1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Macro-Attività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1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Riferimento/ Supporto Attività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120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Controlli di I livello</a:t>
                      </a:r>
                      <a:r>
                        <a:rPr lang="it-IT" sz="14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e procedurali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Effettuati da </a:t>
                      </a:r>
                      <a:r>
                        <a:rPr lang="it-IT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specialista MQ in pool </a:t>
                      </a:r>
                      <a:r>
                        <a:rPr lang="it-IT" sz="14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in base al piano di presidio del Centro di recapito elaborato dalla RAM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7171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Piani di miglioramento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Attività svolta </a:t>
                      </a:r>
                      <a:r>
                        <a:rPr lang="it-IT" sz="14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specialista MQ in pool </a:t>
                      </a:r>
                      <a:r>
                        <a:rPr lang="it-IT" sz="14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nei giorni/ fasce orarie di presidio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769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r>
                        <a:rPr lang="it-IT" sz="14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clami</a:t>
                      </a:r>
                    </a:p>
                  </a:txBody>
                  <a:tcPr marL="0" marR="0" marT="0" marB="0" vert="vert27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Raccolta e verifica delle </a:t>
                      </a:r>
                    </a:p>
                    <a:p>
                      <a:pPr algn="ctr" rtl="0" fontAlgn="ctr"/>
                      <a:r>
                        <a:rPr lang="it-IT" sz="1400" b="1" i="0" u="none" strike="noStrik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segnalazioni pervenute  </a:t>
                      </a:r>
                      <a:endParaRPr lang="it-IT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(attività ordinaria)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6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2490156"/>
                  </a:ext>
                </a:extLst>
              </a:tr>
              <a:tr h="733678"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Risposa</a:t>
                      </a:r>
                      <a:r>
                        <a:rPr lang="it-IT" sz="1400" b="0" i="0" u="none" strike="noStrik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a </a:t>
                      </a:r>
                      <a:r>
                        <a:rPr lang="it-IT" sz="1400" b="1" i="0" u="none" strike="noStrik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richieste urgenti</a:t>
                      </a:r>
                    </a:p>
                    <a:p>
                      <a:pPr algn="ctr" rtl="0" fontAlgn="ctr"/>
                      <a:r>
                        <a:rPr lang="it-IT" sz="1400" b="0" i="0" u="none" strike="noStrik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(es. richiesta duplicati)</a:t>
                      </a:r>
                      <a:endParaRPr lang="it-IT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558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1400" kern="1200" dirty="0">
                          <a:solidFill>
                            <a:srgbClr val="706F6F"/>
                          </a:solidFill>
                          <a:latin typeface="+mn-lt"/>
                          <a:ea typeface="+mn-ea"/>
                          <a:cs typeface="+mn-cs"/>
                        </a:rPr>
                        <a:t>Rilevazione e aggiornamento </a:t>
                      </a:r>
                      <a:br>
                        <a:rPr lang="it-IT" sz="1400" kern="1200" dirty="0">
                          <a:solidFill>
                            <a:srgbClr val="706F6F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400" kern="1200" dirty="0">
                          <a:solidFill>
                            <a:srgbClr val="706F6F"/>
                          </a:solidFill>
                          <a:latin typeface="+mn-lt"/>
                          <a:ea typeface="+mn-ea"/>
                          <a:cs typeface="+mn-cs"/>
                        </a:rPr>
                        <a:t>delle </a:t>
                      </a:r>
                      <a:r>
                        <a:rPr lang="it-IT" sz="1400" b="1" kern="1200" dirty="0">
                          <a:solidFill>
                            <a:srgbClr val="706F6F"/>
                          </a:solidFill>
                          <a:latin typeface="+mn-lt"/>
                          <a:ea typeface="+mn-ea"/>
                          <a:cs typeface="+mn-cs"/>
                        </a:rPr>
                        <a:t>Carte di Controllo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ctr" rtl="0" fontAlgn="ctr">
                        <a:buFont typeface="Arial" panose="020B0604020202020204" pitchFamily="34" charset="0"/>
                        <a:buNone/>
                      </a:pPr>
                      <a:endParaRPr lang="it-IT" sz="1400" b="0" i="0" u="none" strike="noStrike" dirty="0">
                        <a:solidFill>
                          <a:srgbClr val="1F497D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12654003"/>
                  </a:ext>
                </a:extLst>
              </a:tr>
            </a:tbl>
          </a:graphicData>
        </a:graphic>
      </p:graphicFrame>
      <p:sp>
        <p:nvSpPr>
          <p:cNvPr id="8" name="Segnaposto testo 2"/>
          <p:cNvSpPr txBox="1">
            <a:spLocks/>
          </p:cNvSpPr>
          <p:nvPr/>
        </p:nvSpPr>
        <p:spPr>
          <a:xfrm>
            <a:off x="297514" y="878136"/>
            <a:ext cx="8545034" cy="1495544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Char char="•"/>
              <a:defRPr lang="it-IT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100000"/>
              <a:buFont typeface="Courier New" panose="02070309020205020404" pitchFamily="49" charset="0"/>
              <a:buChar char="o"/>
              <a:defRPr lang="it-IT" sz="13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7244" indent="-121444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Font typeface="Arial" panose="020B0604020202020204" pitchFamily="34" charset="0"/>
              <a:buChar char="•"/>
              <a:def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1143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80000"/>
              <a:buFont typeface="Courier New" panose="02070309020205020404" pitchFamily="49" charset="0"/>
              <a:buChar char="o"/>
              <a:defRPr lang="it-IT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78756" indent="-107156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60000"/>
              <a:buFont typeface="Arial" panose="020B0604020202020204" pitchFamily="34" charset="0"/>
              <a:buChar char="•"/>
              <a:defRPr lang="it-IT" sz="105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707173"/>
              </a:buClr>
              <a:buSzPct val="120000"/>
              <a:buFont typeface="Arial" panose="020B0604020202020204" pitchFamily="34" charset="0"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 il presidio delle attività di monitoraggio e miglioramento della Qualità, presso i CD Base e i CD Standard si opererà con 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specialisti MQ in pool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531813" marR="0" lvl="0" indent="-352425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173"/>
              </a:buClr>
              <a:buSzPct val="12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con dipendenza gerarchica dalla RAM  </a:t>
            </a:r>
          </a:p>
          <a:p>
            <a:pPr marL="531813" marR="0" lvl="0" indent="-352425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173"/>
              </a:buClr>
              <a:buSzPct val="12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che svolgeranno e coordineranno le attività di competenza su 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più centri di recapito 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31813" marR="0" lvl="0" indent="-352425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173"/>
              </a:buClr>
              <a:buSzPct val="120000"/>
              <a:buFont typeface="Wingdings" panose="05000000000000000000" pitchFamily="2" charset="2"/>
              <a:buChar char="q"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avranno attività con </a:t>
            </a:r>
            <a:r>
              <a:rPr kumimoji="0" lang="it-IT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pianificazione settimanale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definita dalla RAM, e su 3 fasce  di riferimento (2 mattutini e 1 pomeridiano)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xmlns="" id="{78E7325D-18C9-450C-8C54-3D696D089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730155"/>
              </p:ext>
            </p:extLst>
          </p:nvPr>
        </p:nvGraphicFramePr>
        <p:xfrm>
          <a:off x="4501661" y="4976292"/>
          <a:ext cx="4178103" cy="10058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392701">
                  <a:extLst>
                    <a:ext uri="{9D8B030D-6E8A-4147-A177-3AD203B41FA5}">
                      <a16:colId xmlns:a16="http://schemas.microsoft.com/office/drawing/2014/main" xmlns="" val="59671040"/>
                    </a:ext>
                  </a:extLst>
                </a:gridCol>
                <a:gridCol w="1392701">
                  <a:extLst>
                    <a:ext uri="{9D8B030D-6E8A-4147-A177-3AD203B41FA5}">
                      <a16:colId xmlns:a16="http://schemas.microsoft.com/office/drawing/2014/main" xmlns="" val="2236605500"/>
                    </a:ext>
                  </a:extLst>
                </a:gridCol>
                <a:gridCol w="1392701">
                  <a:extLst>
                    <a:ext uri="{9D8B030D-6E8A-4147-A177-3AD203B41FA5}">
                      <a16:colId xmlns:a16="http://schemas.microsoft.com/office/drawing/2014/main" xmlns="" val="13151734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PDD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CD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CD Standard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1408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400" kern="1200" dirty="0"/>
                        <a:t>Incaricato/i d’Area</a:t>
                      </a:r>
                      <a:endParaRPr lang="it-IT" sz="1400" kern="1200" dirty="0">
                        <a:solidFill>
                          <a:srgbClr val="706F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it-IT" sz="1400" kern="1200" dirty="0"/>
                        <a:t>Responsabile</a:t>
                      </a:r>
                      <a:endParaRPr lang="it-IT" sz="1400" kern="1200" dirty="0">
                        <a:solidFill>
                          <a:srgbClr val="706F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it-IT" sz="1400" kern="1200" dirty="0"/>
                        <a:t>Responsabile </a:t>
                      </a:r>
                    </a:p>
                    <a:p>
                      <a:pPr marL="0" indent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it-IT" sz="1400" kern="1200" dirty="0"/>
                        <a:t>e/o </a:t>
                      </a:r>
                    </a:p>
                    <a:p>
                      <a:pPr marL="0" indent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it-IT" sz="1400" kern="1200" dirty="0"/>
                        <a:t>Caposquadra </a:t>
                      </a:r>
                      <a:endParaRPr lang="it-IT" sz="1400" kern="1200" dirty="0">
                        <a:solidFill>
                          <a:srgbClr val="706F6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46881586"/>
                  </a:ext>
                </a:extLst>
              </a:tr>
            </a:tbl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6F42C71A-3243-4991-B71A-ABEF3D0BFC86}"/>
              </a:ext>
            </a:extLst>
          </p:cNvPr>
          <p:cNvSpPr/>
          <p:nvPr/>
        </p:nvSpPr>
        <p:spPr>
          <a:xfrm>
            <a:off x="2975318" y="5002159"/>
            <a:ext cx="17795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Coordinamento specialista MQ in pool di riferimento coadiuvato da:</a:t>
            </a:r>
          </a:p>
        </p:txBody>
      </p:sp>
    </p:spTree>
    <p:extLst>
      <p:ext uri="{BB962C8B-B14F-4D97-AF65-F5344CB8AC3E}">
        <p14:creationId xmlns:p14="http://schemas.microsoft.com/office/powerpoint/2010/main" val="239980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Specialista </a:t>
            </a:r>
            <a:r>
              <a:rPr lang="it-IT" dirty="0" smtClean="0"/>
              <a:t>produzione -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JOB </a:t>
            </a:r>
            <a:r>
              <a:rPr lang="it-IT" dirty="0"/>
              <a:t>DESCRIPITION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INFORMATIVA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32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-1688123" y="116631"/>
            <a:ext cx="9774576" cy="1872521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3600"/>
              </a:lnSpc>
            </a:pPr>
            <a:endParaRPr lang="it-IT" b="1" dirty="0">
              <a:solidFill>
                <a:srgbClr val="00529C"/>
              </a:solidFill>
              <a:ea typeface="ＭＳ Ｐゴシック"/>
              <a:cs typeface="ＭＳ Ｐゴシック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323019" y="1163380"/>
            <a:ext cx="85875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it-IT" sz="1600" dirty="0">
                <a:solidFill>
                  <a:srgbClr val="706F6F"/>
                </a:solidFill>
              </a:rPr>
              <a:t>Supportare il Direttore nella pianificazione e la gestione delle attività giornaliere del Centro  sulla  base degli arrivi di corrispondenza e delle presenze in servizio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600" dirty="0">
                <a:solidFill>
                  <a:srgbClr val="706F6F"/>
                </a:solidFill>
              </a:rPr>
              <a:t>Attiva, a fronte di evidenze operative, le innovazioni/modifiche di processo sui prodotti/servizi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600" dirty="0">
                <a:solidFill>
                  <a:srgbClr val="706F6F"/>
                </a:solidFill>
              </a:rPr>
              <a:t>Supporta e assiste il processo di accettazione proponendo soluzione alle  eventuali problematiche emerse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600" dirty="0">
                <a:solidFill>
                  <a:srgbClr val="706F6F"/>
                </a:solidFill>
              </a:rPr>
              <a:t>Supporta il Direttore nel presidio delle attività interne del Centro di Distribuzione (Lavorazioni  interne, Sezione Posta Registrata, Accettazione, Commesse </a:t>
            </a:r>
            <a:r>
              <a:rPr lang="it-IT" sz="1600" dirty="0" err="1">
                <a:solidFill>
                  <a:srgbClr val="706F6F"/>
                </a:solidFill>
              </a:rPr>
              <a:t>etc</a:t>
            </a:r>
            <a:r>
              <a:rPr lang="it-IT" sz="1600" dirty="0">
                <a:solidFill>
                  <a:srgbClr val="706F6F"/>
                </a:solidFill>
              </a:rPr>
              <a:t>…)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600" dirty="0">
                <a:solidFill>
                  <a:srgbClr val="706F6F"/>
                </a:solidFill>
              </a:rPr>
              <a:t>Effettua l’addestramento on the job per le attività di pertinenza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600" dirty="0">
                <a:solidFill>
                  <a:srgbClr val="706F6F"/>
                </a:solidFill>
              </a:rPr>
              <a:t>Assicura la pianificazione operativa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600" dirty="0">
                <a:solidFill>
                  <a:srgbClr val="706F6F"/>
                </a:solidFill>
              </a:rPr>
              <a:t>Si relaziona quotidianamente con i capisquadra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600" dirty="0">
                <a:solidFill>
                  <a:srgbClr val="706F6F"/>
                </a:solidFill>
              </a:rPr>
              <a:t>Analizza  ed inoltra il flusso dei dati gestionali e di produzione verso RAM o strutture richiedenti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600" dirty="0">
                <a:solidFill>
                  <a:srgbClr val="706F6F"/>
                </a:solidFill>
              </a:rPr>
              <a:t>Collabora con lo Specialista Monitoraggio Qualità nelle rilevazioni su Carte di Controllo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600" dirty="0">
                <a:solidFill>
                  <a:srgbClr val="706F6F"/>
                </a:solidFill>
              </a:rPr>
              <a:t>Collabora con lo Specialista MQ nel rilevamento delle criticità e contribuisce alla identificazione e attivazione delle conseguenti azioni di miglioramento di competenza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600" dirty="0">
                <a:solidFill>
                  <a:srgbClr val="706F6F"/>
                </a:solidFill>
              </a:rPr>
              <a:t>Collabora con lo Specialista MQ nella pianificazione degli interventi definiti  e monitora stati di avanzamento e i risultati ottenuti e ne verifica l'efficacia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600" dirty="0">
                <a:solidFill>
                  <a:srgbClr val="706F6F"/>
                </a:solidFill>
              </a:rPr>
              <a:t>Assicura la gestione degli infortuni  (analisi, identificazione interventi correttivi, etc..)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t-IT" sz="1600" dirty="0">
                <a:solidFill>
                  <a:srgbClr val="706F6F"/>
                </a:solidFill>
              </a:rPr>
              <a:t>Collabora con il Direttore e/o i capisquadra nel garantire la sicurezza delle risorse applicate (utilizzo dei DPI, efficienza infrastrutturale, etc.)</a:t>
            </a:r>
          </a:p>
        </p:txBody>
      </p:sp>
      <p:sp>
        <p:nvSpPr>
          <p:cNvPr id="18" name="takeaway_box"/>
          <p:cNvSpPr>
            <a:spLocks noChangeArrowheads="1"/>
          </p:cNvSpPr>
          <p:nvPr/>
        </p:nvSpPr>
        <p:spPr bwMode="gray">
          <a:xfrm>
            <a:off x="273782" y="875680"/>
            <a:ext cx="8563940" cy="262031"/>
          </a:xfrm>
          <a:prstGeom prst="rect">
            <a:avLst/>
          </a:prstGeom>
          <a:solidFill>
            <a:srgbClr val="EEDC00"/>
          </a:solidFill>
          <a:ln w="9525" cap="flat" cmpd="sng" algn="ctr">
            <a:solidFill>
              <a:srgbClr val="EED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91440" rIns="91440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i="1" dirty="0">
                <a:solidFill>
                  <a:srgbClr val="706F6F"/>
                </a:solidFill>
              </a:rPr>
              <a:t>Dettaglio attività</a:t>
            </a:r>
          </a:p>
        </p:txBody>
      </p:sp>
      <p:sp>
        <p:nvSpPr>
          <p:cNvPr id="19" name="Rettangolo arrotondato 18"/>
          <p:cNvSpPr/>
          <p:nvPr/>
        </p:nvSpPr>
        <p:spPr>
          <a:xfrm>
            <a:off x="273781" y="1200373"/>
            <a:ext cx="8563940" cy="5184507"/>
          </a:xfrm>
          <a:prstGeom prst="roundRect">
            <a:avLst>
              <a:gd name="adj" fmla="val 4268"/>
            </a:avLst>
          </a:prstGeom>
          <a:noFill/>
          <a:ln w="19050" cap="flat" cmpd="sng" algn="ctr">
            <a:solidFill>
              <a:srgbClr val="EEDC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43938C4-5F63-4D00-9B24-3BF21C4BA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1C3CA6"/>
                </a:solidFill>
                <a:cs typeface="Arial" pitchFamily="34" charset="0"/>
              </a:rPr>
              <a:t>Nuova Figura Professionale: </a:t>
            </a:r>
            <a:r>
              <a:rPr lang="it-IT" dirty="0">
                <a:solidFill>
                  <a:srgbClr val="00529C"/>
                </a:solidFill>
                <a:ea typeface="ＭＳ Ｐゴシック"/>
                <a:cs typeface="ＭＳ Ｐゴシック"/>
              </a:rPr>
              <a:t>Specialista Produzione</a:t>
            </a: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5317BC3B-AFD6-45C6-9D6C-8168321FBD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it-IT" dirty="0"/>
              <a:t>MISSION: Supportare il Resp. del centro nella gestione delle attività quotidiane</a:t>
            </a:r>
          </a:p>
        </p:txBody>
      </p:sp>
    </p:spTree>
    <p:extLst>
      <p:ext uri="{BB962C8B-B14F-4D97-AF65-F5344CB8AC3E}">
        <p14:creationId xmlns:p14="http://schemas.microsoft.com/office/powerpoint/2010/main" val="21586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heme/theme1.xml><?xml version="1.0" encoding="utf-8"?>
<a:theme xmlns:a="http://schemas.openxmlformats.org/drawingml/2006/main" name="1_Tema Poste">
  <a:themeElements>
    <a:clrScheme name="Post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706F6F"/>
      </a:accent3>
      <a:accent4>
        <a:srgbClr val="C0C0C0"/>
      </a:accent4>
      <a:accent5>
        <a:srgbClr val="00B0F0"/>
      </a:accent5>
      <a:accent6>
        <a:srgbClr val="0070C0"/>
      </a:accent6>
      <a:hlink>
        <a:srgbClr val="0047BB"/>
      </a:hlink>
      <a:folHlink>
        <a:srgbClr val="00206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Poste" id="{0A4B8638-53E6-4A94-8E22-F8D99DB4BEB6}" vid="{4DA813B9-AA7B-4999-BBA6-A0FC3771423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535</Words>
  <Application>Microsoft Office PowerPoint</Application>
  <PresentationFormat>Presentazione su schermo (4:3)</PresentationFormat>
  <Paragraphs>77</Paragraphs>
  <Slides>5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Calibri</vt:lpstr>
      <vt:lpstr>Courier New</vt:lpstr>
      <vt:lpstr>Wingdings</vt:lpstr>
      <vt:lpstr>1_Tema Poste</vt:lpstr>
      <vt:lpstr>Diapositiva think-cell</vt:lpstr>
      <vt:lpstr>think-cell Slide</vt:lpstr>
      <vt:lpstr>Dettaglio macroattività qualità in  "pool"</vt:lpstr>
      <vt:lpstr>Gestione della qualità</vt:lpstr>
      <vt:lpstr>Focus attività qualità in pool di bacino</vt:lpstr>
      <vt:lpstr>Specialista produzione - JOB DESCRIPITION</vt:lpstr>
      <vt:lpstr>Nuova Figura Professionale: Specialista Produzione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Dettaglio macroattività qualità in  "pool"</dc:title>
  <dc:creator>FERRARI CIRO (RUO)</dc:creator>
  <cp:lastModifiedBy>CALABRITTO ILARIA GIORGIA (RUO)</cp:lastModifiedBy>
  <cp:revision>8</cp:revision>
  <dcterms:created xsi:type="dcterms:W3CDTF">2018-02-07T19:26:09Z</dcterms:created>
  <dcterms:modified xsi:type="dcterms:W3CDTF">2018-02-08T17:55:37Z</dcterms:modified>
</cp:coreProperties>
</file>